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4" r:id="rId11"/>
    <p:sldId id="266" r:id="rId12"/>
    <p:sldId id="267" r:id="rId13"/>
    <p:sldId id="268" r:id="rId14"/>
    <p:sldId id="269" r:id="rId15"/>
    <p:sldId id="270" r:id="rId16"/>
    <p:sldId id="273" r:id="rId17"/>
  </p:sldIdLst>
  <p:sldSz cx="18288000" cy="10287000"/>
  <p:notesSz cx="6858000" cy="9144000"/>
  <p:embeddedFontLst>
    <p:embeddedFont>
      <p:font typeface="Agrandir" panose="020B0604020202020204" charset="0"/>
      <p:regular r:id="rId18"/>
    </p:embeddedFont>
    <p:embeddedFont>
      <p:font typeface="Agrandir Grand Heavy" panose="020B0604020202020204" charset="0"/>
      <p:regular r:id="rId19"/>
    </p:embeddedFont>
    <p:embeddedFont>
      <p:font typeface="Agrandir Bold" panose="020B0604020202020204" charset="0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Palm Club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930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2.png>
</file>

<file path=ppt/media/image2.svg>
</file>

<file path=ppt/media/image3.png>
</file>

<file path=ppt/media/image4.png>
</file>

<file path=ppt/media/image4.svg>
</file>

<file path=ppt/media/image5.png>
</file>

<file path=ppt/media/image6.jpeg>
</file>

<file path=ppt/media/image6.svg>
</file>

<file path=ppt/media/image7.jpeg>
</file>

<file path=ppt/media/image8.jpeg>
</file>

<file path=ppt/media/image8.sv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8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06994" y="-3259468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0" y="0"/>
                </a:moveTo>
                <a:lnTo>
                  <a:pt x="10474737" y="0"/>
                </a:lnTo>
                <a:lnTo>
                  <a:pt x="10474737" y="14625104"/>
                </a:lnTo>
                <a:lnTo>
                  <a:pt x="0" y="1462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6812437" y="8428574"/>
            <a:ext cx="4663126" cy="587121"/>
            <a:chOff x="0" y="0"/>
            <a:chExt cx="1228148" cy="1546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28148" cy="154633"/>
            </a:xfrm>
            <a:custGeom>
              <a:avLst/>
              <a:gdLst/>
              <a:ahLst/>
              <a:cxnLst/>
              <a:rect l="l" t="t" r="r" b="b"/>
              <a:pathLst>
                <a:path w="1228148" h="154633">
                  <a:moveTo>
                    <a:pt x="77316" y="0"/>
                  </a:moveTo>
                  <a:lnTo>
                    <a:pt x="1150832" y="0"/>
                  </a:lnTo>
                  <a:cubicBezTo>
                    <a:pt x="1193533" y="0"/>
                    <a:pt x="1228148" y="34616"/>
                    <a:pt x="1228148" y="77316"/>
                  </a:cubicBezTo>
                  <a:lnTo>
                    <a:pt x="1228148" y="77316"/>
                  </a:lnTo>
                  <a:cubicBezTo>
                    <a:pt x="1228148" y="120017"/>
                    <a:pt x="1193533" y="154633"/>
                    <a:pt x="1150832" y="154633"/>
                  </a:cubicBezTo>
                  <a:lnTo>
                    <a:pt x="77316" y="154633"/>
                  </a:lnTo>
                  <a:cubicBezTo>
                    <a:pt x="34616" y="154633"/>
                    <a:pt x="0" y="120017"/>
                    <a:pt x="0" y="77316"/>
                  </a:cubicBezTo>
                  <a:lnTo>
                    <a:pt x="0" y="77316"/>
                  </a:lnTo>
                  <a:cubicBezTo>
                    <a:pt x="0" y="34616"/>
                    <a:pt x="34616" y="0"/>
                    <a:pt x="7731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9480D"/>
              </a:solidFill>
              <a:prstDash val="solid"/>
              <a:round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1228148" cy="2403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230686" y="2720211"/>
            <a:ext cx="9826629" cy="2919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538"/>
              </a:lnSpc>
            </a:pPr>
            <a:r>
              <a:rPr lang="en-US" sz="14670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CLICK</a:t>
            </a:r>
          </a:p>
        </p:txBody>
      </p:sp>
      <p:sp>
        <p:nvSpPr>
          <p:cNvPr id="7" name="TextBox 7"/>
          <p:cNvSpPr txBox="1"/>
          <p:nvPr/>
        </p:nvSpPr>
        <p:spPr>
          <a:xfrm rot="-273479">
            <a:off x="5625844" y="4279849"/>
            <a:ext cx="7012091" cy="2533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538"/>
              </a:lnSpc>
            </a:pPr>
            <a:r>
              <a:rPr lang="en-US" sz="14670">
                <a:solidFill>
                  <a:srgbClr val="E9480D"/>
                </a:solidFill>
                <a:latin typeface="Palm Club"/>
                <a:ea typeface="Palm Club"/>
                <a:cs typeface="Palm Club"/>
                <a:sym typeface="Palm Club"/>
              </a:rPr>
              <a:t>Serve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349237" y="8476620"/>
            <a:ext cx="3589526" cy="39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84"/>
              </a:lnSpc>
            </a:pPr>
            <a:r>
              <a:rPr lang="en-US" sz="1989">
                <a:solidFill>
                  <a:srgbClr val="E9480D"/>
                </a:solidFill>
                <a:latin typeface="Agrandir"/>
                <a:ea typeface="Agrandir"/>
                <a:cs typeface="Agrandir"/>
                <a:sym typeface="Agrandir"/>
              </a:rPr>
              <a:t>www.clickserve.com.br</a:t>
            </a:r>
          </a:p>
        </p:txBody>
      </p:sp>
      <p:sp>
        <p:nvSpPr>
          <p:cNvPr id="9" name="Freeform 9"/>
          <p:cNvSpPr/>
          <p:nvPr/>
        </p:nvSpPr>
        <p:spPr>
          <a:xfrm>
            <a:off x="10938763" y="8561797"/>
            <a:ext cx="320676" cy="320676"/>
          </a:xfrm>
          <a:custGeom>
            <a:avLst/>
            <a:gdLst/>
            <a:ahLst/>
            <a:cxnLst/>
            <a:rect l="l" t="t" r="r" b="b"/>
            <a:pathLst>
              <a:path w="320676" h="320676">
                <a:moveTo>
                  <a:pt x="0" y="0"/>
                </a:moveTo>
                <a:lnTo>
                  <a:pt x="320676" y="0"/>
                </a:lnTo>
                <a:lnTo>
                  <a:pt x="320676" y="320676"/>
                </a:lnTo>
                <a:lnTo>
                  <a:pt x="0" y="3206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0" name="Freeform 10"/>
          <p:cNvSpPr/>
          <p:nvPr/>
        </p:nvSpPr>
        <p:spPr>
          <a:xfrm>
            <a:off x="7028561" y="8561797"/>
            <a:ext cx="320676" cy="320676"/>
          </a:xfrm>
          <a:custGeom>
            <a:avLst/>
            <a:gdLst/>
            <a:ahLst/>
            <a:cxnLst/>
            <a:rect l="l" t="t" r="r" b="b"/>
            <a:pathLst>
              <a:path w="320676" h="320676">
                <a:moveTo>
                  <a:pt x="0" y="0"/>
                </a:moveTo>
                <a:lnTo>
                  <a:pt x="320676" y="0"/>
                </a:lnTo>
                <a:lnTo>
                  <a:pt x="320676" y="320676"/>
                </a:lnTo>
                <a:lnTo>
                  <a:pt x="0" y="3206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1" name="TextBox 11"/>
          <p:cNvSpPr txBox="1"/>
          <p:nvPr/>
        </p:nvSpPr>
        <p:spPr>
          <a:xfrm>
            <a:off x="5926896" y="6983119"/>
            <a:ext cx="6434208" cy="798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64"/>
              </a:lnSpc>
            </a:pP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Atendimento rápido e inteligente para restaurantes.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0261097" y="2974448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893190" y="601977"/>
            <a:ext cx="588861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 dirty="0" smtClean="0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IOT - ARDUINO</a:t>
            </a:r>
            <a:endParaRPr lang="en-US" sz="4299" b="1" dirty="0">
              <a:solidFill>
                <a:srgbClr val="242424"/>
              </a:solidFill>
              <a:latin typeface="Agrandir Grand Heavy"/>
              <a:ea typeface="Agrandir Grand Heavy"/>
              <a:cs typeface="Agrandir Grand Heavy"/>
              <a:sym typeface="Agrandir Grand Heavy"/>
            </a:endParaRPr>
          </a:p>
        </p:txBody>
      </p:sp>
      <p:sp>
        <p:nvSpPr>
          <p:cNvPr id="4" name="Freeform 4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893190" y="1621414"/>
            <a:ext cx="15972345" cy="7956348"/>
            <a:chOff x="0" y="0"/>
            <a:chExt cx="4206708" cy="209549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06708" cy="2095499"/>
            </a:xfrm>
            <a:custGeom>
              <a:avLst/>
              <a:gdLst/>
              <a:ahLst/>
              <a:cxnLst/>
              <a:rect l="l" t="t" r="r" b="b"/>
              <a:pathLst>
                <a:path w="4206708" h="2095499">
                  <a:moveTo>
                    <a:pt x="10179" y="0"/>
                  </a:moveTo>
                  <a:lnTo>
                    <a:pt x="4196529" y="0"/>
                  </a:lnTo>
                  <a:cubicBezTo>
                    <a:pt x="4202151" y="0"/>
                    <a:pt x="4206708" y="4557"/>
                    <a:pt x="4206708" y="10179"/>
                  </a:cubicBezTo>
                  <a:lnTo>
                    <a:pt x="4206708" y="2085320"/>
                  </a:lnTo>
                  <a:cubicBezTo>
                    <a:pt x="4206708" y="2088020"/>
                    <a:pt x="4205636" y="2090609"/>
                    <a:pt x="4203727" y="2092518"/>
                  </a:cubicBezTo>
                  <a:cubicBezTo>
                    <a:pt x="4201818" y="2094427"/>
                    <a:pt x="4199229" y="2095499"/>
                    <a:pt x="4196529" y="2095499"/>
                  </a:cubicBezTo>
                  <a:lnTo>
                    <a:pt x="10179" y="2095499"/>
                  </a:lnTo>
                  <a:cubicBezTo>
                    <a:pt x="4557" y="2095499"/>
                    <a:pt x="0" y="2090942"/>
                    <a:pt x="0" y="2085320"/>
                  </a:cubicBezTo>
                  <a:lnTo>
                    <a:pt x="0" y="10179"/>
                  </a:lnTo>
                  <a:cubicBezTo>
                    <a:pt x="0" y="4557"/>
                    <a:pt x="4557" y="0"/>
                    <a:pt x="10179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95250"/>
              <a:ext cx="4206708" cy="21907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pic>
        <p:nvPicPr>
          <p:cNvPr id="9" name="Imagem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006" y="2400300"/>
            <a:ext cx="6781800" cy="6629400"/>
          </a:xfrm>
          <a:prstGeom prst="rect">
            <a:avLst/>
          </a:prstGeom>
        </p:spPr>
      </p:pic>
      <p:sp>
        <p:nvSpPr>
          <p:cNvPr id="10" name="TextBox 14"/>
          <p:cNvSpPr txBox="1"/>
          <p:nvPr/>
        </p:nvSpPr>
        <p:spPr>
          <a:xfrm>
            <a:off x="7493216" y="2684331"/>
            <a:ext cx="7371539" cy="641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dirty="0" err="1" smtClean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Arduíno</a:t>
            </a:r>
            <a:r>
              <a:rPr lang="en-US" sz="1805" dirty="0" smtClean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ESP32 - </a:t>
            </a:r>
            <a:r>
              <a:rPr lang="en-US" sz="1805" dirty="0" err="1" smtClean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WiFi</a:t>
            </a: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</p:spTree>
    <p:extLst>
      <p:ext uri="{BB962C8B-B14F-4D97-AF65-F5344CB8AC3E}">
        <p14:creationId xmlns:p14="http://schemas.microsoft.com/office/powerpoint/2010/main" val="411351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0261097" y="2974448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028700" y="1280030"/>
            <a:ext cx="7721534" cy="8424628"/>
            <a:chOff x="0" y="0"/>
            <a:chExt cx="2033655" cy="221883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33655" cy="2218832"/>
            </a:xfrm>
            <a:custGeom>
              <a:avLst/>
              <a:gdLst/>
              <a:ahLst/>
              <a:cxnLst/>
              <a:rect l="l" t="t" r="r" b="b"/>
              <a:pathLst>
                <a:path w="2033655" h="2218832">
                  <a:moveTo>
                    <a:pt x="25066" y="0"/>
                  </a:moveTo>
                  <a:lnTo>
                    <a:pt x="2008589" y="0"/>
                  </a:lnTo>
                  <a:cubicBezTo>
                    <a:pt x="2015237" y="0"/>
                    <a:pt x="2021613" y="2641"/>
                    <a:pt x="2026314" y="7342"/>
                  </a:cubicBezTo>
                  <a:cubicBezTo>
                    <a:pt x="2031014" y="12042"/>
                    <a:pt x="2033655" y="18418"/>
                    <a:pt x="2033655" y="25066"/>
                  </a:cubicBezTo>
                  <a:lnTo>
                    <a:pt x="2033655" y="2193766"/>
                  </a:lnTo>
                  <a:cubicBezTo>
                    <a:pt x="2033655" y="2200414"/>
                    <a:pt x="2031014" y="2206790"/>
                    <a:pt x="2026314" y="2211491"/>
                  </a:cubicBezTo>
                  <a:cubicBezTo>
                    <a:pt x="2021613" y="2216191"/>
                    <a:pt x="2015237" y="2218832"/>
                    <a:pt x="2008589" y="2218832"/>
                  </a:cubicBezTo>
                  <a:lnTo>
                    <a:pt x="25066" y="2218832"/>
                  </a:lnTo>
                  <a:cubicBezTo>
                    <a:pt x="18418" y="2218832"/>
                    <a:pt x="12042" y="2216191"/>
                    <a:pt x="7342" y="2211491"/>
                  </a:cubicBezTo>
                  <a:cubicBezTo>
                    <a:pt x="2641" y="2206790"/>
                    <a:pt x="0" y="2200414"/>
                    <a:pt x="0" y="2193766"/>
                  </a:cubicBezTo>
                  <a:lnTo>
                    <a:pt x="0" y="25066"/>
                  </a:lnTo>
                  <a:cubicBezTo>
                    <a:pt x="0" y="18418"/>
                    <a:pt x="2641" y="12042"/>
                    <a:pt x="7342" y="7342"/>
                  </a:cubicBezTo>
                  <a:cubicBezTo>
                    <a:pt x="12042" y="2641"/>
                    <a:pt x="18418" y="0"/>
                    <a:pt x="2506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2033655" cy="23140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93190" y="601977"/>
            <a:ext cx="7365150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WEB</a:t>
            </a:r>
          </a:p>
        </p:txBody>
      </p:sp>
      <p:sp>
        <p:nvSpPr>
          <p:cNvPr id="7" name="Freeform 7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8" name="Group 8"/>
          <p:cNvGrpSpPr/>
          <p:nvPr/>
        </p:nvGrpSpPr>
        <p:grpSpPr>
          <a:xfrm>
            <a:off x="1309175" y="5911444"/>
            <a:ext cx="7671776" cy="2566978"/>
            <a:chOff x="0" y="0"/>
            <a:chExt cx="2020550" cy="67607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020550" cy="676076"/>
            </a:xfrm>
            <a:custGeom>
              <a:avLst/>
              <a:gdLst/>
              <a:ahLst/>
              <a:cxnLst/>
              <a:rect l="l" t="t" r="r" b="b"/>
              <a:pathLst>
                <a:path w="2020550" h="676076">
                  <a:moveTo>
                    <a:pt x="21192" y="0"/>
                  </a:moveTo>
                  <a:lnTo>
                    <a:pt x="1999358" y="0"/>
                  </a:lnTo>
                  <a:cubicBezTo>
                    <a:pt x="2004979" y="0"/>
                    <a:pt x="2010369" y="2233"/>
                    <a:pt x="2014343" y="6207"/>
                  </a:cubicBezTo>
                  <a:cubicBezTo>
                    <a:pt x="2018317" y="10181"/>
                    <a:pt x="2020550" y="15572"/>
                    <a:pt x="2020550" y="21192"/>
                  </a:cubicBezTo>
                  <a:lnTo>
                    <a:pt x="2020550" y="654884"/>
                  </a:lnTo>
                  <a:cubicBezTo>
                    <a:pt x="2020550" y="666588"/>
                    <a:pt x="2011062" y="676076"/>
                    <a:pt x="1999358" y="676076"/>
                  </a:cubicBezTo>
                  <a:lnTo>
                    <a:pt x="21192" y="676076"/>
                  </a:lnTo>
                  <a:cubicBezTo>
                    <a:pt x="15572" y="676076"/>
                    <a:pt x="10181" y="673844"/>
                    <a:pt x="6207" y="669869"/>
                  </a:cubicBezTo>
                  <a:cubicBezTo>
                    <a:pt x="2233" y="665895"/>
                    <a:pt x="0" y="660505"/>
                    <a:pt x="0" y="654884"/>
                  </a:cubicBezTo>
                  <a:lnTo>
                    <a:pt x="0" y="21192"/>
                  </a:lnTo>
                  <a:cubicBezTo>
                    <a:pt x="0" y="15572"/>
                    <a:pt x="2233" y="10181"/>
                    <a:pt x="6207" y="6207"/>
                  </a:cubicBezTo>
                  <a:cubicBezTo>
                    <a:pt x="10181" y="2233"/>
                    <a:pt x="15572" y="0"/>
                    <a:pt x="21192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0"/>
              <a:ext cx="2020550" cy="771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09175" y="1701449"/>
            <a:ext cx="7671776" cy="3790895"/>
            <a:chOff x="0" y="0"/>
            <a:chExt cx="2020550" cy="99842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020550" cy="998425"/>
            </a:xfrm>
            <a:custGeom>
              <a:avLst/>
              <a:gdLst/>
              <a:ahLst/>
              <a:cxnLst/>
              <a:rect l="l" t="t" r="r" b="b"/>
              <a:pathLst>
                <a:path w="2020550" h="998425">
                  <a:moveTo>
                    <a:pt x="21192" y="0"/>
                  </a:moveTo>
                  <a:lnTo>
                    <a:pt x="1999358" y="0"/>
                  </a:lnTo>
                  <a:cubicBezTo>
                    <a:pt x="2004979" y="0"/>
                    <a:pt x="2010369" y="2233"/>
                    <a:pt x="2014343" y="6207"/>
                  </a:cubicBezTo>
                  <a:cubicBezTo>
                    <a:pt x="2018317" y="10181"/>
                    <a:pt x="2020550" y="15572"/>
                    <a:pt x="2020550" y="21192"/>
                  </a:cubicBezTo>
                  <a:lnTo>
                    <a:pt x="2020550" y="977233"/>
                  </a:lnTo>
                  <a:cubicBezTo>
                    <a:pt x="2020550" y="988937"/>
                    <a:pt x="2011062" y="998425"/>
                    <a:pt x="1999358" y="998425"/>
                  </a:cubicBezTo>
                  <a:lnTo>
                    <a:pt x="21192" y="998425"/>
                  </a:lnTo>
                  <a:cubicBezTo>
                    <a:pt x="15572" y="998425"/>
                    <a:pt x="10181" y="996192"/>
                    <a:pt x="6207" y="992218"/>
                  </a:cubicBezTo>
                  <a:cubicBezTo>
                    <a:pt x="2233" y="988244"/>
                    <a:pt x="0" y="982853"/>
                    <a:pt x="0" y="977233"/>
                  </a:cubicBezTo>
                  <a:lnTo>
                    <a:pt x="0" y="21192"/>
                  </a:lnTo>
                  <a:cubicBezTo>
                    <a:pt x="0" y="15572"/>
                    <a:pt x="2233" y="10181"/>
                    <a:pt x="6207" y="6207"/>
                  </a:cubicBezTo>
                  <a:cubicBezTo>
                    <a:pt x="10181" y="2233"/>
                    <a:pt x="15572" y="0"/>
                    <a:pt x="21192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95250"/>
              <a:ext cx="2020550" cy="1093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459294" y="1882445"/>
            <a:ext cx="7371539" cy="2868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versão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web do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ClickServe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é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voltada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principalmente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para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gerente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para a equipe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administrativa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restaurante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.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Por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meio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dela, é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possível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cadastrar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mesas,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funcionários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itens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cardápio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além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acompanhar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tempo real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andamento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dos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atendimentos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no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salão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.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painel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oferece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uma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visão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geral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ocupação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das mesas, dos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chamados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pendentes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do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faturamento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gerado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pelas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contas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abertas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.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459294" y="6092419"/>
            <a:ext cx="7371539" cy="1611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desenvolvimento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está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sendo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realizado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com React.js (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ou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Next.js, se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preferirem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),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aproveitando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sua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facilidade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integração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com a API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Node.js. A interface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foi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planejada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para ser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responsiva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clara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objetiva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possibilitando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que o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gerente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acompanhe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o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funcionamento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do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restaurante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qualquer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dispositivo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conectado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à internet.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3229096" y="3660514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893190" y="494885"/>
            <a:ext cx="8114799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WEB</a:t>
            </a:r>
          </a:p>
        </p:txBody>
      </p:sp>
      <p:sp>
        <p:nvSpPr>
          <p:cNvPr id="4" name="Freeform 4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893190" y="1280030"/>
            <a:ext cx="16516096" cy="8312274"/>
            <a:chOff x="0" y="0"/>
            <a:chExt cx="1385961" cy="6975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85961" cy="697531"/>
            </a:xfrm>
            <a:custGeom>
              <a:avLst/>
              <a:gdLst/>
              <a:ahLst/>
              <a:cxnLst/>
              <a:rect l="l" t="t" r="r" b="b"/>
              <a:pathLst>
                <a:path w="1385961" h="697531">
                  <a:moveTo>
                    <a:pt x="8906" y="0"/>
                  </a:moveTo>
                  <a:lnTo>
                    <a:pt x="1377055" y="0"/>
                  </a:lnTo>
                  <a:cubicBezTo>
                    <a:pt x="1381974" y="0"/>
                    <a:pt x="1385961" y="3987"/>
                    <a:pt x="1385961" y="8906"/>
                  </a:cubicBezTo>
                  <a:lnTo>
                    <a:pt x="1385961" y="688625"/>
                  </a:lnTo>
                  <a:cubicBezTo>
                    <a:pt x="1385961" y="693544"/>
                    <a:pt x="1381974" y="697531"/>
                    <a:pt x="1377055" y="697531"/>
                  </a:cubicBezTo>
                  <a:lnTo>
                    <a:pt x="8906" y="697531"/>
                  </a:lnTo>
                  <a:cubicBezTo>
                    <a:pt x="3987" y="697531"/>
                    <a:pt x="0" y="693544"/>
                    <a:pt x="0" y="688625"/>
                  </a:cubicBezTo>
                  <a:lnTo>
                    <a:pt x="0" y="8906"/>
                  </a:lnTo>
                  <a:cubicBezTo>
                    <a:pt x="0" y="3987"/>
                    <a:pt x="3987" y="0"/>
                    <a:pt x="8906" y="0"/>
                  </a:cubicBezTo>
                  <a:close/>
                </a:path>
              </a:pathLst>
            </a:custGeom>
            <a:blipFill>
              <a:blip r:embed="rId4"/>
              <a:stretch>
                <a:fillRect l="-6261" r="-6261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3229096" y="3660514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893190" y="494885"/>
            <a:ext cx="8114799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WEB</a:t>
            </a:r>
          </a:p>
        </p:txBody>
      </p:sp>
      <p:sp>
        <p:nvSpPr>
          <p:cNvPr id="4" name="Freeform 4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893190" y="1280030"/>
            <a:ext cx="16516096" cy="8312274"/>
            <a:chOff x="0" y="0"/>
            <a:chExt cx="1385961" cy="6975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85961" cy="697531"/>
            </a:xfrm>
            <a:custGeom>
              <a:avLst/>
              <a:gdLst/>
              <a:ahLst/>
              <a:cxnLst/>
              <a:rect l="l" t="t" r="r" b="b"/>
              <a:pathLst>
                <a:path w="1385961" h="697531">
                  <a:moveTo>
                    <a:pt x="8906" y="0"/>
                  </a:moveTo>
                  <a:lnTo>
                    <a:pt x="1377055" y="0"/>
                  </a:lnTo>
                  <a:cubicBezTo>
                    <a:pt x="1381974" y="0"/>
                    <a:pt x="1385961" y="3987"/>
                    <a:pt x="1385961" y="8906"/>
                  </a:cubicBezTo>
                  <a:lnTo>
                    <a:pt x="1385961" y="688625"/>
                  </a:lnTo>
                  <a:cubicBezTo>
                    <a:pt x="1385961" y="693544"/>
                    <a:pt x="1381974" y="697531"/>
                    <a:pt x="1377055" y="697531"/>
                  </a:cubicBezTo>
                  <a:lnTo>
                    <a:pt x="8906" y="697531"/>
                  </a:lnTo>
                  <a:cubicBezTo>
                    <a:pt x="3987" y="697531"/>
                    <a:pt x="0" y="693544"/>
                    <a:pt x="0" y="688625"/>
                  </a:cubicBezTo>
                  <a:lnTo>
                    <a:pt x="0" y="8906"/>
                  </a:lnTo>
                  <a:cubicBezTo>
                    <a:pt x="0" y="3987"/>
                    <a:pt x="3987" y="0"/>
                    <a:pt x="8906" y="0"/>
                  </a:cubicBezTo>
                  <a:close/>
                </a:path>
              </a:pathLst>
            </a:custGeom>
            <a:blipFill>
              <a:blip r:embed="rId4"/>
              <a:stretch>
                <a:fillRect l="-5583" r="-5583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3229096" y="3660514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4" name="Group 4"/>
          <p:cNvGrpSpPr/>
          <p:nvPr/>
        </p:nvGrpSpPr>
        <p:grpSpPr>
          <a:xfrm>
            <a:off x="893190" y="1280030"/>
            <a:ext cx="16516096" cy="8312274"/>
            <a:chOff x="0" y="0"/>
            <a:chExt cx="1385961" cy="69753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85961" cy="697531"/>
            </a:xfrm>
            <a:custGeom>
              <a:avLst/>
              <a:gdLst/>
              <a:ahLst/>
              <a:cxnLst/>
              <a:rect l="l" t="t" r="r" b="b"/>
              <a:pathLst>
                <a:path w="1385961" h="697531">
                  <a:moveTo>
                    <a:pt x="8906" y="0"/>
                  </a:moveTo>
                  <a:lnTo>
                    <a:pt x="1377055" y="0"/>
                  </a:lnTo>
                  <a:cubicBezTo>
                    <a:pt x="1381974" y="0"/>
                    <a:pt x="1385961" y="3987"/>
                    <a:pt x="1385961" y="8906"/>
                  </a:cubicBezTo>
                  <a:lnTo>
                    <a:pt x="1385961" y="688625"/>
                  </a:lnTo>
                  <a:cubicBezTo>
                    <a:pt x="1385961" y="693544"/>
                    <a:pt x="1381974" y="697531"/>
                    <a:pt x="1377055" y="697531"/>
                  </a:cubicBezTo>
                  <a:lnTo>
                    <a:pt x="8906" y="697531"/>
                  </a:lnTo>
                  <a:cubicBezTo>
                    <a:pt x="3987" y="697531"/>
                    <a:pt x="0" y="693544"/>
                    <a:pt x="0" y="688625"/>
                  </a:cubicBezTo>
                  <a:lnTo>
                    <a:pt x="0" y="8906"/>
                  </a:lnTo>
                  <a:cubicBezTo>
                    <a:pt x="0" y="3987"/>
                    <a:pt x="3987" y="0"/>
                    <a:pt x="8906" y="0"/>
                  </a:cubicBezTo>
                  <a:close/>
                </a:path>
              </a:pathLst>
            </a:custGeom>
            <a:blipFill>
              <a:blip r:embed="rId4"/>
              <a:stretch>
                <a:fillRect l="-5583" r="-5583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93190" y="494885"/>
            <a:ext cx="8114799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WEB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13625" y="1157638"/>
            <a:ext cx="7686613" cy="7921546"/>
            <a:chOff x="0" y="0"/>
            <a:chExt cx="2024458" cy="2086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24458" cy="2086333"/>
            </a:xfrm>
            <a:custGeom>
              <a:avLst/>
              <a:gdLst/>
              <a:ahLst/>
              <a:cxnLst/>
              <a:rect l="l" t="t" r="r" b="b"/>
              <a:pathLst>
                <a:path w="2024458" h="2086333">
                  <a:moveTo>
                    <a:pt x="21151" y="0"/>
                  </a:moveTo>
                  <a:lnTo>
                    <a:pt x="2003307" y="0"/>
                  </a:lnTo>
                  <a:cubicBezTo>
                    <a:pt x="2008916" y="0"/>
                    <a:pt x="2014296" y="2228"/>
                    <a:pt x="2018263" y="6195"/>
                  </a:cubicBezTo>
                  <a:cubicBezTo>
                    <a:pt x="2022229" y="10162"/>
                    <a:pt x="2024458" y="15541"/>
                    <a:pt x="2024458" y="21151"/>
                  </a:cubicBezTo>
                  <a:lnTo>
                    <a:pt x="2024458" y="2065182"/>
                  </a:lnTo>
                  <a:cubicBezTo>
                    <a:pt x="2024458" y="2076863"/>
                    <a:pt x="2014988" y="2086333"/>
                    <a:pt x="2003307" y="2086333"/>
                  </a:cubicBezTo>
                  <a:lnTo>
                    <a:pt x="21151" y="2086333"/>
                  </a:lnTo>
                  <a:cubicBezTo>
                    <a:pt x="15541" y="2086333"/>
                    <a:pt x="10162" y="2084105"/>
                    <a:pt x="6195" y="2080138"/>
                  </a:cubicBezTo>
                  <a:cubicBezTo>
                    <a:pt x="2228" y="2076171"/>
                    <a:pt x="0" y="2070791"/>
                    <a:pt x="0" y="2065182"/>
                  </a:cubicBezTo>
                  <a:lnTo>
                    <a:pt x="0" y="21151"/>
                  </a:lnTo>
                  <a:cubicBezTo>
                    <a:pt x="0" y="15541"/>
                    <a:pt x="2228" y="10162"/>
                    <a:pt x="6195" y="6195"/>
                  </a:cubicBezTo>
                  <a:cubicBezTo>
                    <a:pt x="10162" y="2228"/>
                    <a:pt x="15541" y="0"/>
                    <a:pt x="21151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0"/>
              <a:ext cx="2024458" cy="2181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50041" y="5191981"/>
            <a:ext cx="8211101" cy="3471198"/>
            <a:chOff x="0" y="0"/>
            <a:chExt cx="2162595" cy="91422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162595" cy="914225"/>
            </a:xfrm>
            <a:custGeom>
              <a:avLst/>
              <a:gdLst/>
              <a:ahLst/>
              <a:cxnLst/>
              <a:rect l="l" t="t" r="r" b="b"/>
              <a:pathLst>
                <a:path w="2162595" h="914225">
                  <a:moveTo>
                    <a:pt x="23572" y="0"/>
                  </a:moveTo>
                  <a:lnTo>
                    <a:pt x="2139023" y="0"/>
                  </a:lnTo>
                  <a:cubicBezTo>
                    <a:pt x="2152041" y="0"/>
                    <a:pt x="2162595" y="10553"/>
                    <a:pt x="2162595" y="23572"/>
                  </a:cubicBezTo>
                  <a:lnTo>
                    <a:pt x="2162595" y="890653"/>
                  </a:lnTo>
                  <a:cubicBezTo>
                    <a:pt x="2162595" y="903672"/>
                    <a:pt x="2152041" y="914225"/>
                    <a:pt x="2139023" y="914225"/>
                  </a:cubicBezTo>
                  <a:lnTo>
                    <a:pt x="23572" y="914225"/>
                  </a:lnTo>
                  <a:cubicBezTo>
                    <a:pt x="10553" y="914225"/>
                    <a:pt x="0" y="903672"/>
                    <a:pt x="0" y="890653"/>
                  </a:cubicBezTo>
                  <a:lnTo>
                    <a:pt x="0" y="23572"/>
                  </a:lnTo>
                  <a:cubicBezTo>
                    <a:pt x="0" y="10553"/>
                    <a:pt x="10553" y="0"/>
                    <a:pt x="23572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95250"/>
              <a:ext cx="2162595" cy="100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rot="9743349" flipH="1" flipV="1">
            <a:off x="-3080552" y="1014589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6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6" y="0"/>
                </a:lnTo>
                <a:lnTo>
                  <a:pt x="10474736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9" name="Group 9"/>
          <p:cNvGrpSpPr/>
          <p:nvPr/>
        </p:nvGrpSpPr>
        <p:grpSpPr>
          <a:xfrm>
            <a:off x="1150041" y="1501708"/>
            <a:ext cx="8211101" cy="3471198"/>
            <a:chOff x="0" y="0"/>
            <a:chExt cx="2162595" cy="91422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162595" cy="914225"/>
            </a:xfrm>
            <a:custGeom>
              <a:avLst/>
              <a:gdLst/>
              <a:ahLst/>
              <a:cxnLst/>
              <a:rect l="l" t="t" r="r" b="b"/>
              <a:pathLst>
                <a:path w="2162595" h="914225">
                  <a:moveTo>
                    <a:pt x="23572" y="0"/>
                  </a:moveTo>
                  <a:lnTo>
                    <a:pt x="2139023" y="0"/>
                  </a:lnTo>
                  <a:cubicBezTo>
                    <a:pt x="2152041" y="0"/>
                    <a:pt x="2162595" y="10553"/>
                    <a:pt x="2162595" y="23572"/>
                  </a:cubicBezTo>
                  <a:lnTo>
                    <a:pt x="2162595" y="890653"/>
                  </a:lnTo>
                  <a:cubicBezTo>
                    <a:pt x="2162595" y="903672"/>
                    <a:pt x="2152041" y="914225"/>
                    <a:pt x="2139023" y="914225"/>
                  </a:cubicBezTo>
                  <a:lnTo>
                    <a:pt x="23572" y="914225"/>
                  </a:lnTo>
                  <a:cubicBezTo>
                    <a:pt x="10553" y="914225"/>
                    <a:pt x="0" y="903672"/>
                    <a:pt x="0" y="890653"/>
                  </a:cubicBezTo>
                  <a:lnTo>
                    <a:pt x="0" y="23572"/>
                  </a:lnTo>
                  <a:cubicBezTo>
                    <a:pt x="0" y="10553"/>
                    <a:pt x="10553" y="0"/>
                    <a:pt x="23572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0"/>
              <a:ext cx="2162595" cy="100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831017" y="479586"/>
            <a:ext cx="8849149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 dirty="0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MOBILE</a:t>
            </a:r>
          </a:p>
        </p:txBody>
      </p:sp>
      <p:sp>
        <p:nvSpPr>
          <p:cNvPr id="13" name="Freeform 13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4" name="TextBox 14"/>
          <p:cNvSpPr txBox="1"/>
          <p:nvPr/>
        </p:nvSpPr>
        <p:spPr>
          <a:xfrm>
            <a:off x="1352680" y="1614870"/>
            <a:ext cx="7371539" cy="2868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versão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web do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ClickServe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é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voltada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principalmente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para o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gerente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e para a equipe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administrativa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do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restaurante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.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Por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meio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dela, é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possível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cadastrar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mesas,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funcionários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e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itens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cardápio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além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acompanhar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tempo real o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andamento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dos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atendimentos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no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salão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. O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painel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oferece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uma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visão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geral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da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ocupação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das mesas, dos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chamados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pendentes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e do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faturamento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gerado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pelas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contas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abertas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.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352680" y="5316098"/>
            <a:ext cx="7371539" cy="1611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desenvolvimento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está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sendo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realizado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com React Native,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aproveitando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sua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facilidade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integração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com a API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Node.js. A interface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foi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planejada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para ser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responsiva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clara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e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objetiva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possibilitando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que o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gerente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acompanhe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o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funcionamento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do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restaurante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qualquer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dispositivo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conectado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à internet.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06994" y="-3259468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0" y="0"/>
                </a:moveTo>
                <a:lnTo>
                  <a:pt x="10474737" y="0"/>
                </a:lnTo>
                <a:lnTo>
                  <a:pt x="10474737" y="14625104"/>
                </a:lnTo>
                <a:lnTo>
                  <a:pt x="0" y="1462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6812437" y="8428574"/>
            <a:ext cx="4663126" cy="587121"/>
            <a:chOff x="0" y="0"/>
            <a:chExt cx="1228148" cy="1546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28148" cy="154633"/>
            </a:xfrm>
            <a:custGeom>
              <a:avLst/>
              <a:gdLst/>
              <a:ahLst/>
              <a:cxnLst/>
              <a:rect l="l" t="t" r="r" b="b"/>
              <a:pathLst>
                <a:path w="1228148" h="154633">
                  <a:moveTo>
                    <a:pt x="77316" y="0"/>
                  </a:moveTo>
                  <a:lnTo>
                    <a:pt x="1150832" y="0"/>
                  </a:lnTo>
                  <a:cubicBezTo>
                    <a:pt x="1193533" y="0"/>
                    <a:pt x="1228148" y="34616"/>
                    <a:pt x="1228148" y="77316"/>
                  </a:cubicBezTo>
                  <a:lnTo>
                    <a:pt x="1228148" y="77316"/>
                  </a:lnTo>
                  <a:cubicBezTo>
                    <a:pt x="1228148" y="120017"/>
                    <a:pt x="1193533" y="154633"/>
                    <a:pt x="1150832" y="154633"/>
                  </a:cubicBezTo>
                  <a:lnTo>
                    <a:pt x="77316" y="154633"/>
                  </a:lnTo>
                  <a:cubicBezTo>
                    <a:pt x="34616" y="154633"/>
                    <a:pt x="0" y="120017"/>
                    <a:pt x="0" y="77316"/>
                  </a:cubicBezTo>
                  <a:lnTo>
                    <a:pt x="0" y="77316"/>
                  </a:lnTo>
                  <a:cubicBezTo>
                    <a:pt x="0" y="34616"/>
                    <a:pt x="34616" y="0"/>
                    <a:pt x="7731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9480D"/>
              </a:solidFill>
              <a:prstDash val="solid"/>
              <a:round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1228148" cy="2403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01467" y="445629"/>
            <a:ext cx="16685067" cy="2919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538"/>
              </a:lnSpc>
            </a:pPr>
            <a:r>
              <a:rPr lang="en-US" sz="14670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OBRIGADO!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349237" y="8476620"/>
            <a:ext cx="3589526" cy="39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84"/>
              </a:lnSpc>
            </a:pPr>
            <a:r>
              <a:rPr lang="en-US" sz="1989">
                <a:solidFill>
                  <a:srgbClr val="E9480D"/>
                </a:solidFill>
                <a:latin typeface="Agrandir"/>
                <a:ea typeface="Agrandir"/>
                <a:cs typeface="Agrandir"/>
                <a:sym typeface="Agrandir"/>
              </a:rPr>
              <a:t>www.clickserve.com.br</a:t>
            </a:r>
          </a:p>
        </p:txBody>
      </p:sp>
      <p:sp>
        <p:nvSpPr>
          <p:cNvPr id="8" name="Freeform 8"/>
          <p:cNvSpPr/>
          <p:nvPr/>
        </p:nvSpPr>
        <p:spPr>
          <a:xfrm>
            <a:off x="10938763" y="8561797"/>
            <a:ext cx="320676" cy="320676"/>
          </a:xfrm>
          <a:custGeom>
            <a:avLst/>
            <a:gdLst/>
            <a:ahLst/>
            <a:cxnLst/>
            <a:rect l="l" t="t" r="r" b="b"/>
            <a:pathLst>
              <a:path w="320676" h="320676">
                <a:moveTo>
                  <a:pt x="0" y="0"/>
                </a:moveTo>
                <a:lnTo>
                  <a:pt x="320676" y="0"/>
                </a:lnTo>
                <a:lnTo>
                  <a:pt x="320676" y="320676"/>
                </a:lnTo>
                <a:lnTo>
                  <a:pt x="0" y="3206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9" name="Freeform 9"/>
          <p:cNvSpPr/>
          <p:nvPr/>
        </p:nvSpPr>
        <p:spPr>
          <a:xfrm>
            <a:off x="7028561" y="8561797"/>
            <a:ext cx="320676" cy="320676"/>
          </a:xfrm>
          <a:custGeom>
            <a:avLst/>
            <a:gdLst/>
            <a:ahLst/>
            <a:cxnLst/>
            <a:rect l="l" t="t" r="r" b="b"/>
            <a:pathLst>
              <a:path w="320676" h="320676">
                <a:moveTo>
                  <a:pt x="0" y="0"/>
                </a:moveTo>
                <a:lnTo>
                  <a:pt x="320676" y="0"/>
                </a:lnTo>
                <a:lnTo>
                  <a:pt x="320676" y="320676"/>
                </a:lnTo>
                <a:lnTo>
                  <a:pt x="0" y="3206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0" name="TextBox 10"/>
          <p:cNvSpPr txBox="1"/>
          <p:nvPr/>
        </p:nvSpPr>
        <p:spPr>
          <a:xfrm>
            <a:off x="5743693" y="5483820"/>
            <a:ext cx="6800614" cy="1908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64"/>
              </a:lnSpc>
            </a:pPr>
            <a:r>
              <a:rPr lang="en-US" sz="2117" b="1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Integrantes do Grupo</a:t>
            </a: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:</a:t>
            </a:r>
          </a:p>
          <a:p>
            <a:pPr algn="ctr">
              <a:lnSpc>
                <a:spcPts val="2964"/>
              </a:lnSpc>
            </a:pP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Vinícius de Araújo</a:t>
            </a:r>
          </a:p>
          <a:p>
            <a:pPr algn="ctr">
              <a:lnSpc>
                <a:spcPts val="2964"/>
              </a:lnSpc>
            </a:pP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Paulo Ricardo de Azevedo Alvino</a:t>
            </a:r>
          </a:p>
          <a:p>
            <a:pPr algn="ctr">
              <a:lnSpc>
                <a:spcPts val="2964"/>
              </a:lnSpc>
            </a:pP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Thiago Cunha Archete Silva</a:t>
            </a:r>
          </a:p>
          <a:p>
            <a:pPr algn="ctr">
              <a:lnSpc>
                <a:spcPts val="2964"/>
              </a:lnSpc>
            </a:pP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Otávio Borges Colimo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774940" y="-3903955"/>
            <a:ext cx="4572521" cy="6318691"/>
            <a:chOff x="0" y="0"/>
            <a:chExt cx="1204285" cy="16641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04286" cy="1664182"/>
            </a:xfrm>
            <a:custGeom>
              <a:avLst/>
              <a:gdLst/>
              <a:ahLst/>
              <a:cxnLst/>
              <a:rect l="l" t="t" r="r" b="b"/>
              <a:pathLst>
                <a:path w="1204286" h="1664182">
                  <a:moveTo>
                    <a:pt x="42329" y="0"/>
                  </a:moveTo>
                  <a:lnTo>
                    <a:pt x="1161957" y="0"/>
                  </a:lnTo>
                  <a:cubicBezTo>
                    <a:pt x="1173183" y="0"/>
                    <a:pt x="1183950" y="4460"/>
                    <a:pt x="1191888" y="12398"/>
                  </a:cubicBezTo>
                  <a:cubicBezTo>
                    <a:pt x="1199826" y="20336"/>
                    <a:pt x="1204286" y="31102"/>
                    <a:pt x="1204286" y="42329"/>
                  </a:cubicBezTo>
                  <a:lnTo>
                    <a:pt x="1204286" y="1621854"/>
                  </a:lnTo>
                  <a:cubicBezTo>
                    <a:pt x="1204286" y="1645231"/>
                    <a:pt x="1185334" y="1664182"/>
                    <a:pt x="1161957" y="1664182"/>
                  </a:cubicBezTo>
                  <a:lnTo>
                    <a:pt x="42329" y="1664182"/>
                  </a:lnTo>
                  <a:cubicBezTo>
                    <a:pt x="18951" y="1664182"/>
                    <a:pt x="0" y="1645231"/>
                    <a:pt x="0" y="1621854"/>
                  </a:cubicBezTo>
                  <a:lnTo>
                    <a:pt x="0" y="42329"/>
                  </a:lnTo>
                  <a:cubicBezTo>
                    <a:pt x="0" y="18951"/>
                    <a:pt x="18951" y="0"/>
                    <a:pt x="42329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0"/>
              <a:ext cx="1204285" cy="17594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028188" y="-1088399"/>
            <a:ext cx="6222236" cy="7006270"/>
            <a:chOff x="0" y="0"/>
            <a:chExt cx="1638778" cy="184527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38778" cy="1845273"/>
            </a:xfrm>
            <a:custGeom>
              <a:avLst/>
              <a:gdLst/>
              <a:ahLst/>
              <a:cxnLst/>
              <a:rect l="l" t="t" r="r" b="b"/>
              <a:pathLst>
                <a:path w="1638778" h="1845273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1814167"/>
                  </a:lnTo>
                  <a:cubicBezTo>
                    <a:pt x="1638778" y="1831346"/>
                    <a:pt x="1624851" y="1845273"/>
                    <a:pt x="1607672" y="1845273"/>
                  </a:cubicBezTo>
                  <a:lnTo>
                    <a:pt x="31106" y="1845273"/>
                  </a:lnTo>
                  <a:cubicBezTo>
                    <a:pt x="13927" y="1845273"/>
                    <a:pt x="0" y="1831346"/>
                    <a:pt x="0" y="1814167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95250"/>
              <a:ext cx="1638778" cy="19405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847906" y="4189401"/>
            <a:ext cx="6222236" cy="7006270"/>
            <a:chOff x="0" y="0"/>
            <a:chExt cx="1638778" cy="184527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638778" cy="1845273"/>
            </a:xfrm>
            <a:custGeom>
              <a:avLst/>
              <a:gdLst/>
              <a:ahLst/>
              <a:cxnLst/>
              <a:rect l="l" t="t" r="r" b="b"/>
              <a:pathLst>
                <a:path w="1638778" h="1845273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1814167"/>
                  </a:lnTo>
                  <a:cubicBezTo>
                    <a:pt x="1638778" y="1831346"/>
                    <a:pt x="1624851" y="1845273"/>
                    <a:pt x="1607672" y="1845273"/>
                  </a:cubicBezTo>
                  <a:lnTo>
                    <a:pt x="31106" y="1845273"/>
                  </a:lnTo>
                  <a:cubicBezTo>
                    <a:pt x="13927" y="1845273"/>
                    <a:pt x="0" y="1831346"/>
                    <a:pt x="0" y="1814167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0"/>
              <a:ext cx="1638778" cy="19405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9969817" y="6879103"/>
            <a:ext cx="1872556" cy="563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26"/>
              </a:lnSpc>
            </a:pPr>
            <a:r>
              <a:rPr lang="en-US" sz="2117" b="1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MARKET POTENTIAL</a:t>
            </a:r>
          </a:p>
        </p:txBody>
      </p:sp>
      <p:sp>
        <p:nvSpPr>
          <p:cNvPr id="12" name="AutoShape 12"/>
          <p:cNvSpPr/>
          <p:nvPr/>
        </p:nvSpPr>
        <p:spPr>
          <a:xfrm>
            <a:off x="11823323" y="6900495"/>
            <a:ext cx="0" cy="458342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13" name="TextBox 13"/>
          <p:cNvSpPr txBox="1"/>
          <p:nvPr/>
        </p:nvSpPr>
        <p:spPr>
          <a:xfrm>
            <a:off x="1028700" y="1262478"/>
            <a:ext cx="7508243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PROBLEMÁTICA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920539" y="2636937"/>
            <a:ext cx="6222236" cy="7006270"/>
            <a:chOff x="0" y="0"/>
            <a:chExt cx="1638778" cy="184527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638778" cy="1845273"/>
            </a:xfrm>
            <a:custGeom>
              <a:avLst/>
              <a:gdLst/>
              <a:ahLst/>
              <a:cxnLst/>
              <a:rect l="l" t="t" r="r" b="b"/>
              <a:pathLst>
                <a:path w="1638778" h="1845273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1814167"/>
                  </a:lnTo>
                  <a:cubicBezTo>
                    <a:pt x="1638778" y="1831346"/>
                    <a:pt x="1624851" y="1845273"/>
                    <a:pt x="1607672" y="1845273"/>
                  </a:cubicBezTo>
                  <a:lnTo>
                    <a:pt x="31106" y="1845273"/>
                  </a:lnTo>
                  <a:cubicBezTo>
                    <a:pt x="13927" y="1845273"/>
                    <a:pt x="0" y="1831346"/>
                    <a:pt x="0" y="1814167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95250"/>
              <a:ext cx="1638778" cy="19405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422868" y="3198455"/>
            <a:ext cx="6269753" cy="2967307"/>
            <a:chOff x="0" y="0"/>
            <a:chExt cx="1651293" cy="78151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651293" cy="781513"/>
            </a:xfrm>
            <a:custGeom>
              <a:avLst/>
              <a:gdLst/>
              <a:ahLst/>
              <a:cxnLst/>
              <a:rect l="l" t="t" r="r" b="b"/>
              <a:pathLst>
                <a:path w="1651293" h="781513">
                  <a:moveTo>
                    <a:pt x="25931" y="0"/>
                  </a:moveTo>
                  <a:lnTo>
                    <a:pt x="1625362" y="0"/>
                  </a:lnTo>
                  <a:cubicBezTo>
                    <a:pt x="1632239" y="0"/>
                    <a:pt x="1638835" y="2732"/>
                    <a:pt x="1643698" y="7595"/>
                  </a:cubicBezTo>
                  <a:cubicBezTo>
                    <a:pt x="1648561" y="12458"/>
                    <a:pt x="1651293" y="19054"/>
                    <a:pt x="1651293" y="25931"/>
                  </a:cubicBezTo>
                  <a:lnTo>
                    <a:pt x="1651293" y="755582"/>
                  </a:lnTo>
                  <a:cubicBezTo>
                    <a:pt x="1651293" y="762459"/>
                    <a:pt x="1648561" y="769055"/>
                    <a:pt x="1643698" y="773918"/>
                  </a:cubicBezTo>
                  <a:cubicBezTo>
                    <a:pt x="1638835" y="778781"/>
                    <a:pt x="1632239" y="781513"/>
                    <a:pt x="1625362" y="781513"/>
                  </a:cubicBezTo>
                  <a:lnTo>
                    <a:pt x="25931" y="781513"/>
                  </a:lnTo>
                  <a:cubicBezTo>
                    <a:pt x="19054" y="781513"/>
                    <a:pt x="12458" y="778781"/>
                    <a:pt x="7595" y="773918"/>
                  </a:cubicBezTo>
                  <a:cubicBezTo>
                    <a:pt x="2732" y="769055"/>
                    <a:pt x="0" y="762459"/>
                    <a:pt x="0" y="755582"/>
                  </a:cubicBezTo>
                  <a:lnTo>
                    <a:pt x="0" y="25931"/>
                  </a:lnTo>
                  <a:cubicBezTo>
                    <a:pt x="0" y="19054"/>
                    <a:pt x="2732" y="12458"/>
                    <a:pt x="7595" y="7595"/>
                  </a:cubicBezTo>
                  <a:cubicBezTo>
                    <a:pt x="12458" y="2732"/>
                    <a:pt x="19054" y="0"/>
                    <a:pt x="25931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95250"/>
              <a:ext cx="1651293" cy="8767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920539" y="4565468"/>
            <a:ext cx="1872556" cy="422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4"/>
              </a:lnSpc>
            </a:pPr>
            <a:r>
              <a:rPr lang="en-US" sz="2117" b="1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PROBLEMA</a:t>
            </a:r>
          </a:p>
        </p:txBody>
      </p:sp>
      <p:sp>
        <p:nvSpPr>
          <p:cNvPr id="21" name="AutoShape 21"/>
          <p:cNvSpPr/>
          <p:nvPr/>
        </p:nvSpPr>
        <p:spPr>
          <a:xfrm>
            <a:off x="3774046" y="4682109"/>
            <a:ext cx="0" cy="238301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22" name="Freeform 22"/>
          <p:cNvSpPr/>
          <p:nvPr/>
        </p:nvSpPr>
        <p:spPr>
          <a:xfrm>
            <a:off x="1920539" y="3633508"/>
            <a:ext cx="979139" cy="804674"/>
          </a:xfrm>
          <a:custGeom>
            <a:avLst/>
            <a:gdLst/>
            <a:ahLst/>
            <a:cxnLst/>
            <a:rect l="l" t="t" r="r" b="b"/>
            <a:pathLst>
              <a:path w="979139" h="804674">
                <a:moveTo>
                  <a:pt x="0" y="0"/>
                </a:moveTo>
                <a:lnTo>
                  <a:pt x="979139" y="0"/>
                </a:lnTo>
                <a:lnTo>
                  <a:pt x="979139" y="804674"/>
                </a:lnTo>
                <a:lnTo>
                  <a:pt x="0" y="8046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3" name="TextBox 23"/>
          <p:cNvSpPr txBox="1"/>
          <p:nvPr/>
        </p:nvSpPr>
        <p:spPr>
          <a:xfrm>
            <a:off x="4320158" y="4113201"/>
            <a:ext cx="2916183" cy="1804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Nos restaurantes, é comum que clientes tenham dificuldades para chamar o garçom ou enfrentem demora no atendimento.</a:t>
            </a:r>
          </a:p>
          <a:p>
            <a:pPr algn="l">
              <a:lnSpc>
                <a:spcPts val="2380"/>
              </a:lnSpc>
            </a:pPr>
            <a:endParaRPr lang="en-US" sz="1700">
              <a:solidFill>
                <a:srgbClr val="FFFFFF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grpSp>
        <p:nvGrpSpPr>
          <p:cNvPr id="24" name="Group 24"/>
          <p:cNvGrpSpPr/>
          <p:nvPr/>
        </p:nvGrpSpPr>
        <p:grpSpPr>
          <a:xfrm>
            <a:off x="8364437" y="4829092"/>
            <a:ext cx="7101799" cy="3300126"/>
            <a:chOff x="0" y="0"/>
            <a:chExt cx="1870433" cy="869169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870433" cy="869169"/>
            </a:xfrm>
            <a:custGeom>
              <a:avLst/>
              <a:gdLst/>
              <a:ahLst/>
              <a:cxnLst/>
              <a:rect l="l" t="t" r="r" b="b"/>
              <a:pathLst>
                <a:path w="1870433" h="869169">
                  <a:moveTo>
                    <a:pt x="22893" y="0"/>
                  </a:moveTo>
                  <a:lnTo>
                    <a:pt x="1847540" y="0"/>
                  </a:lnTo>
                  <a:cubicBezTo>
                    <a:pt x="1860183" y="0"/>
                    <a:pt x="1870433" y="10249"/>
                    <a:pt x="1870433" y="22893"/>
                  </a:cubicBezTo>
                  <a:lnTo>
                    <a:pt x="1870433" y="846276"/>
                  </a:lnTo>
                  <a:cubicBezTo>
                    <a:pt x="1870433" y="852348"/>
                    <a:pt x="1868021" y="858170"/>
                    <a:pt x="1863728" y="862464"/>
                  </a:cubicBezTo>
                  <a:cubicBezTo>
                    <a:pt x="1859434" y="866757"/>
                    <a:pt x="1853611" y="869169"/>
                    <a:pt x="1847540" y="869169"/>
                  </a:cubicBezTo>
                  <a:lnTo>
                    <a:pt x="22893" y="869169"/>
                  </a:lnTo>
                  <a:cubicBezTo>
                    <a:pt x="16821" y="869169"/>
                    <a:pt x="10998" y="866757"/>
                    <a:pt x="6705" y="862464"/>
                  </a:cubicBezTo>
                  <a:cubicBezTo>
                    <a:pt x="2412" y="858170"/>
                    <a:pt x="0" y="852348"/>
                    <a:pt x="0" y="846276"/>
                  </a:cubicBezTo>
                  <a:lnTo>
                    <a:pt x="0" y="22893"/>
                  </a:lnTo>
                  <a:cubicBezTo>
                    <a:pt x="0" y="10249"/>
                    <a:pt x="10249" y="0"/>
                    <a:pt x="22893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95250"/>
              <a:ext cx="1870433" cy="9644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8809789" y="6227021"/>
            <a:ext cx="2296332" cy="353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</a:pPr>
            <a:r>
              <a:rPr lang="en-US" sz="1817" b="1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CONSEQUÊNCIAS</a:t>
            </a:r>
          </a:p>
        </p:txBody>
      </p:sp>
      <p:sp>
        <p:nvSpPr>
          <p:cNvPr id="28" name="Freeform 28"/>
          <p:cNvSpPr/>
          <p:nvPr/>
        </p:nvSpPr>
        <p:spPr>
          <a:xfrm>
            <a:off x="8809789" y="5335397"/>
            <a:ext cx="979139" cy="804674"/>
          </a:xfrm>
          <a:custGeom>
            <a:avLst/>
            <a:gdLst/>
            <a:ahLst/>
            <a:cxnLst/>
            <a:rect l="l" t="t" r="r" b="b"/>
            <a:pathLst>
              <a:path w="979139" h="804674">
                <a:moveTo>
                  <a:pt x="0" y="0"/>
                </a:moveTo>
                <a:lnTo>
                  <a:pt x="979139" y="0"/>
                </a:lnTo>
                <a:lnTo>
                  <a:pt x="979139" y="804674"/>
                </a:lnTo>
                <a:lnTo>
                  <a:pt x="0" y="8046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9" name="AutoShape 29"/>
          <p:cNvSpPr/>
          <p:nvPr/>
        </p:nvSpPr>
        <p:spPr>
          <a:xfrm>
            <a:off x="11115645" y="6312746"/>
            <a:ext cx="0" cy="238301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30" name="TextBox 30"/>
          <p:cNvSpPr txBox="1"/>
          <p:nvPr/>
        </p:nvSpPr>
        <p:spPr>
          <a:xfrm>
            <a:off x="11636717" y="5025165"/>
            <a:ext cx="3212919" cy="29660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2"/>
              </a:lnSpc>
            </a:pPr>
            <a:r>
              <a:rPr lang="en-US" sz="1872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Esse tipo de problema pode gerar:</a:t>
            </a:r>
          </a:p>
          <a:p>
            <a:pPr marL="404378" lvl="1" indent="-202189" algn="l">
              <a:lnSpc>
                <a:spcPts val="2622"/>
              </a:lnSpc>
              <a:buFont typeface="Arial"/>
              <a:buChar char="•"/>
            </a:pPr>
            <a:r>
              <a:rPr lang="en-US" sz="1872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Frustração do cliente;</a:t>
            </a:r>
          </a:p>
          <a:p>
            <a:pPr marL="404378" lvl="1" indent="-202189" algn="l">
              <a:lnSpc>
                <a:spcPts val="2622"/>
              </a:lnSpc>
              <a:buFont typeface="Arial"/>
              <a:buChar char="•"/>
            </a:pPr>
            <a:r>
              <a:rPr lang="en-US" sz="1872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Pedidos esquecidos ou errados;</a:t>
            </a:r>
          </a:p>
          <a:p>
            <a:pPr marL="404378" lvl="1" indent="-202189" algn="l">
              <a:lnSpc>
                <a:spcPts val="2622"/>
              </a:lnSpc>
              <a:buFont typeface="Arial"/>
              <a:buChar char="•"/>
            </a:pPr>
            <a:r>
              <a:rPr lang="en-US" sz="1872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Maior tempo de espera;</a:t>
            </a:r>
          </a:p>
          <a:p>
            <a:pPr marL="404378" lvl="1" indent="-202189" algn="l">
              <a:lnSpc>
                <a:spcPts val="2622"/>
              </a:lnSpc>
              <a:buFont typeface="Arial"/>
              <a:buChar char="•"/>
            </a:pPr>
            <a:r>
              <a:rPr lang="en-US" sz="1872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Queda na satisfação geral.</a:t>
            </a:r>
          </a:p>
          <a:p>
            <a:pPr algn="l">
              <a:lnSpc>
                <a:spcPts val="2622"/>
              </a:lnSpc>
            </a:pPr>
            <a:endParaRPr lang="en-US" sz="1872">
              <a:solidFill>
                <a:srgbClr val="FFFFFF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676359">
            <a:off x="-227560" y="455732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0" y="0"/>
                </a:moveTo>
                <a:lnTo>
                  <a:pt x="10474737" y="0"/>
                </a:lnTo>
                <a:lnTo>
                  <a:pt x="10474737" y="14625104"/>
                </a:lnTo>
                <a:lnTo>
                  <a:pt x="0" y="1462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3310149" y="4670607"/>
            <a:ext cx="11667702" cy="4128508"/>
            <a:chOff x="0" y="0"/>
            <a:chExt cx="3072975" cy="108734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072975" cy="1087344"/>
            </a:xfrm>
            <a:custGeom>
              <a:avLst/>
              <a:gdLst/>
              <a:ahLst/>
              <a:cxnLst/>
              <a:rect l="l" t="t" r="r" b="b"/>
              <a:pathLst>
                <a:path w="3072975" h="1087344">
                  <a:moveTo>
                    <a:pt x="16588" y="0"/>
                  </a:moveTo>
                  <a:lnTo>
                    <a:pt x="3056387" y="0"/>
                  </a:lnTo>
                  <a:cubicBezTo>
                    <a:pt x="3060786" y="0"/>
                    <a:pt x="3065006" y="1748"/>
                    <a:pt x="3068116" y="4859"/>
                  </a:cubicBezTo>
                  <a:cubicBezTo>
                    <a:pt x="3071227" y="7970"/>
                    <a:pt x="3072975" y="12189"/>
                    <a:pt x="3072975" y="16588"/>
                  </a:cubicBezTo>
                  <a:lnTo>
                    <a:pt x="3072975" y="1070755"/>
                  </a:lnTo>
                  <a:cubicBezTo>
                    <a:pt x="3072975" y="1075155"/>
                    <a:pt x="3071227" y="1079374"/>
                    <a:pt x="3068116" y="1082485"/>
                  </a:cubicBezTo>
                  <a:cubicBezTo>
                    <a:pt x="3065006" y="1085596"/>
                    <a:pt x="3060786" y="1087344"/>
                    <a:pt x="3056387" y="1087344"/>
                  </a:cubicBezTo>
                  <a:lnTo>
                    <a:pt x="16588" y="1087344"/>
                  </a:lnTo>
                  <a:cubicBezTo>
                    <a:pt x="12189" y="1087344"/>
                    <a:pt x="7970" y="1085596"/>
                    <a:pt x="4859" y="1082485"/>
                  </a:cubicBezTo>
                  <a:cubicBezTo>
                    <a:pt x="1748" y="1079374"/>
                    <a:pt x="0" y="1075155"/>
                    <a:pt x="0" y="1070755"/>
                  </a:cubicBezTo>
                  <a:lnTo>
                    <a:pt x="0" y="16588"/>
                  </a:lnTo>
                  <a:cubicBezTo>
                    <a:pt x="0" y="12189"/>
                    <a:pt x="1748" y="7970"/>
                    <a:pt x="4859" y="4859"/>
                  </a:cubicBezTo>
                  <a:cubicBezTo>
                    <a:pt x="7970" y="1748"/>
                    <a:pt x="12189" y="0"/>
                    <a:pt x="16588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3072975" cy="11825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116269" y="2906255"/>
            <a:ext cx="6902698" cy="2803564"/>
            <a:chOff x="0" y="0"/>
            <a:chExt cx="1817995" cy="73838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817994" cy="738387"/>
            </a:xfrm>
            <a:custGeom>
              <a:avLst/>
              <a:gdLst/>
              <a:ahLst/>
              <a:cxnLst/>
              <a:rect l="l" t="t" r="r" b="b"/>
              <a:pathLst>
                <a:path w="1817994" h="738387">
                  <a:moveTo>
                    <a:pt x="32526" y="0"/>
                  </a:moveTo>
                  <a:lnTo>
                    <a:pt x="1785469" y="0"/>
                  </a:lnTo>
                  <a:cubicBezTo>
                    <a:pt x="1803432" y="0"/>
                    <a:pt x="1817994" y="14562"/>
                    <a:pt x="1817994" y="32526"/>
                  </a:cubicBezTo>
                  <a:lnTo>
                    <a:pt x="1817994" y="705861"/>
                  </a:lnTo>
                  <a:cubicBezTo>
                    <a:pt x="1817994" y="723825"/>
                    <a:pt x="1803432" y="738387"/>
                    <a:pt x="1785469" y="738387"/>
                  </a:cubicBezTo>
                  <a:lnTo>
                    <a:pt x="32526" y="738387"/>
                  </a:lnTo>
                  <a:cubicBezTo>
                    <a:pt x="14562" y="738387"/>
                    <a:pt x="0" y="723825"/>
                    <a:pt x="0" y="705861"/>
                  </a:cubicBezTo>
                  <a:lnTo>
                    <a:pt x="0" y="32526"/>
                  </a:lnTo>
                  <a:cubicBezTo>
                    <a:pt x="0" y="14562"/>
                    <a:pt x="14562" y="0"/>
                    <a:pt x="32526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95250"/>
              <a:ext cx="1817995" cy="8336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2276557" y="3060678"/>
            <a:ext cx="874175" cy="863049"/>
          </a:xfrm>
          <a:custGeom>
            <a:avLst/>
            <a:gdLst/>
            <a:ahLst/>
            <a:cxnLst/>
            <a:rect l="l" t="t" r="r" b="b"/>
            <a:pathLst>
              <a:path w="874175" h="863049">
                <a:moveTo>
                  <a:pt x="0" y="0"/>
                </a:moveTo>
                <a:lnTo>
                  <a:pt x="874175" y="0"/>
                </a:lnTo>
                <a:lnTo>
                  <a:pt x="874175" y="863049"/>
                </a:lnTo>
                <a:lnTo>
                  <a:pt x="0" y="8630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0" name="Group 10"/>
          <p:cNvGrpSpPr/>
          <p:nvPr/>
        </p:nvGrpSpPr>
        <p:grpSpPr>
          <a:xfrm>
            <a:off x="9269033" y="2906255"/>
            <a:ext cx="6902698" cy="2803564"/>
            <a:chOff x="0" y="0"/>
            <a:chExt cx="1817995" cy="73838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817994" cy="738387"/>
            </a:xfrm>
            <a:custGeom>
              <a:avLst/>
              <a:gdLst/>
              <a:ahLst/>
              <a:cxnLst/>
              <a:rect l="l" t="t" r="r" b="b"/>
              <a:pathLst>
                <a:path w="1817994" h="738387">
                  <a:moveTo>
                    <a:pt x="32526" y="0"/>
                  </a:moveTo>
                  <a:lnTo>
                    <a:pt x="1785469" y="0"/>
                  </a:lnTo>
                  <a:cubicBezTo>
                    <a:pt x="1803432" y="0"/>
                    <a:pt x="1817994" y="14562"/>
                    <a:pt x="1817994" y="32526"/>
                  </a:cubicBezTo>
                  <a:lnTo>
                    <a:pt x="1817994" y="705861"/>
                  </a:lnTo>
                  <a:cubicBezTo>
                    <a:pt x="1817994" y="723825"/>
                    <a:pt x="1803432" y="738387"/>
                    <a:pt x="1785469" y="738387"/>
                  </a:cubicBezTo>
                  <a:lnTo>
                    <a:pt x="32526" y="738387"/>
                  </a:lnTo>
                  <a:cubicBezTo>
                    <a:pt x="14562" y="738387"/>
                    <a:pt x="0" y="723825"/>
                    <a:pt x="0" y="705861"/>
                  </a:cubicBezTo>
                  <a:lnTo>
                    <a:pt x="0" y="32526"/>
                  </a:lnTo>
                  <a:cubicBezTo>
                    <a:pt x="0" y="14562"/>
                    <a:pt x="14562" y="0"/>
                    <a:pt x="32526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95250"/>
              <a:ext cx="1817995" cy="8336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116269" y="5947944"/>
            <a:ext cx="6902698" cy="3291401"/>
            <a:chOff x="0" y="0"/>
            <a:chExt cx="1069409" cy="50992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69409" cy="509924"/>
            </a:xfrm>
            <a:custGeom>
              <a:avLst/>
              <a:gdLst/>
              <a:ahLst/>
              <a:cxnLst/>
              <a:rect l="l" t="t" r="r" b="b"/>
              <a:pathLst>
                <a:path w="1069409" h="509924">
                  <a:moveTo>
                    <a:pt x="25796" y="0"/>
                  </a:moveTo>
                  <a:lnTo>
                    <a:pt x="1043612" y="0"/>
                  </a:lnTo>
                  <a:cubicBezTo>
                    <a:pt x="1050454" y="0"/>
                    <a:pt x="1057015" y="2718"/>
                    <a:pt x="1061853" y="7556"/>
                  </a:cubicBezTo>
                  <a:cubicBezTo>
                    <a:pt x="1066691" y="12393"/>
                    <a:pt x="1069409" y="18955"/>
                    <a:pt x="1069409" y="25796"/>
                  </a:cubicBezTo>
                  <a:lnTo>
                    <a:pt x="1069409" y="484128"/>
                  </a:lnTo>
                  <a:cubicBezTo>
                    <a:pt x="1069409" y="490969"/>
                    <a:pt x="1066691" y="497531"/>
                    <a:pt x="1061853" y="502369"/>
                  </a:cubicBezTo>
                  <a:cubicBezTo>
                    <a:pt x="1057015" y="507206"/>
                    <a:pt x="1050454" y="509924"/>
                    <a:pt x="1043612" y="509924"/>
                  </a:cubicBezTo>
                  <a:lnTo>
                    <a:pt x="25796" y="509924"/>
                  </a:lnTo>
                  <a:cubicBezTo>
                    <a:pt x="18955" y="509924"/>
                    <a:pt x="12393" y="507206"/>
                    <a:pt x="7556" y="502369"/>
                  </a:cubicBezTo>
                  <a:cubicBezTo>
                    <a:pt x="2718" y="497531"/>
                    <a:pt x="0" y="490969"/>
                    <a:pt x="0" y="484128"/>
                  </a:cubicBezTo>
                  <a:lnTo>
                    <a:pt x="0" y="25796"/>
                  </a:lnTo>
                  <a:cubicBezTo>
                    <a:pt x="0" y="18955"/>
                    <a:pt x="2718" y="12393"/>
                    <a:pt x="7556" y="7556"/>
                  </a:cubicBezTo>
                  <a:cubicBezTo>
                    <a:pt x="12393" y="2718"/>
                    <a:pt x="18955" y="0"/>
                    <a:pt x="25796" y="0"/>
                  </a:cubicBezTo>
                  <a:close/>
                </a:path>
              </a:pathLst>
            </a:custGeom>
            <a:blipFill>
              <a:blip r:embed="rId6"/>
              <a:stretch>
                <a:fillRect t="-8912" b="-8912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5389878" y="1500817"/>
            <a:ext cx="7508243" cy="1201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A NOSSA SOLUÇÃO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269033" y="5852694"/>
            <a:ext cx="6902698" cy="3291401"/>
            <a:chOff x="0" y="0"/>
            <a:chExt cx="1069409" cy="50992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69409" cy="509924"/>
            </a:xfrm>
            <a:custGeom>
              <a:avLst/>
              <a:gdLst/>
              <a:ahLst/>
              <a:cxnLst/>
              <a:rect l="l" t="t" r="r" b="b"/>
              <a:pathLst>
                <a:path w="1069409" h="509924">
                  <a:moveTo>
                    <a:pt x="25796" y="0"/>
                  </a:moveTo>
                  <a:lnTo>
                    <a:pt x="1043612" y="0"/>
                  </a:lnTo>
                  <a:cubicBezTo>
                    <a:pt x="1050454" y="0"/>
                    <a:pt x="1057015" y="2718"/>
                    <a:pt x="1061853" y="7556"/>
                  </a:cubicBezTo>
                  <a:cubicBezTo>
                    <a:pt x="1066691" y="12393"/>
                    <a:pt x="1069409" y="18955"/>
                    <a:pt x="1069409" y="25796"/>
                  </a:cubicBezTo>
                  <a:lnTo>
                    <a:pt x="1069409" y="484128"/>
                  </a:lnTo>
                  <a:cubicBezTo>
                    <a:pt x="1069409" y="490969"/>
                    <a:pt x="1066691" y="497531"/>
                    <a:pt x="1061853" y="502369"/>
                  </a:cubicBezTo>
                  <a:cubicBezTo>
                    <a:pt x="1057015" y="507206"/>
                    <a:pt x="1050454" y="509924"/>
                    <a:pt x="1043612" y="509924"/>
                  </a:cubicBezTo>
                  <a:lnTo>
                    <a:pt x="25796" y="509924"/>
                  </a:lnTo>
                  <a:cubicBezTo>
                    <a:pt x="18955" y="509924"/>
                    <a:pt x="12393" y="507206"/>
                    <a:pt x="7556" y="502369"/>
                  </a:cubicBezTo>
                  <a:cubicBezTo>
                    <a:pt x="2718" y="497531"/>
                    <a:pt x="0" y="490969"/>
                    <a:pt x="0" y="484128"/>
                  </a:cubicBezTo>
                  <a:lnTo>
                    <a:pt x="0" y="25796"/>
                  </a:lnTo>
                  <a:cubicBezTo>
                    <a:pt x="0" y="18955"/>
                    <a:pt x="2718" y="12393"/>
                    <a:pt x="7556" y="7556"/>
                  </a:cubicBezTo>
                  <a:cubicBezTo>
                    <a:pt x="12393" y="2718"/>
                    <a:pt x="18955" y="0"/>
                    <a:pt x="25796" y="0"/>
                  </a:cubicBezTo>
                  <a:close/>
                </a:path>
              </a:pathLst>
            </a:custGeom>
            <a:blipFill>
              <a:blip r:embed="rId7"/>
              <a:stretch>
                <a:fillRect t="-19779" b="-19779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3310149" y="3218254"/>
            <a:ext cx="5356172" cy="1529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80"/>
              </a:lnSpc>
              <a:spcBef>
                <a:spcPct val="0"/>
              </a:spcBef>
            </a:pPr>
            <a:r>
              <a:rPr lang="en-US" sz="1700" u="none" strike="noStrike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O ClickServe foi desenvolvido para resolver esse problema, conectando cliente, garçom e cozinha em um fluxo único e integrado. Cada mesa possui um botão físico IoT que permite ao cliente chamar o garçom de forma imediata.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425803" y="3218254"/>
            <a:ext cx="6589157" cy="1233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80"/>
              </a:lnSpc>
              <a:spcBef>
                <a:spcPct val="0"/>
              </a:spcBef>
            </a:pPr>
            <a:r>
              <a:rPr lang="en-US" sz="1700" u="none" strike="noStrike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O garçom recebe o chamado no aplicativo, registra os pedidos e envia diretamente para a cozinha, que acompanha o andamento em tempo real. O sistema também gerencia contas e pagamentos, permitindo divisão parcial e maior flexibilidade.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6181138">
            <a:off x="10105415" y="-562482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0" y="0"/>
                </a:moveTo>
                <a:lnTo>
                  <a:pt x="10474736" y="0"/>
                </a:lnTo>
                <a:lnTo>
                  <a:pt x="10474736" y="14625104"/>
                </a:lnTo>
                <a:lnTo>
                  <a:pt x="0" y="1462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2287387" y="1445630"/>
            <a:ext cx="6222236" cy="7812670"/>
            <a:chOff x="0" y="0"/>
            <a:chExt cx="1638778" cy="205765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38778" cy="2057658"/>
            </a:xfrm>
            <a:custGeom>
              <a:avLst/>
              <a:gdLst/>
              <a:ahLst/>
              <a:cxnLst/>
              <a:rect l="l" t="t" r="r" b="b"/>
              <a:pathLst>
                <a:path w="1638778" h="2057658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2026552"/>
                  </a:lnTo>
                  <a:cubicBezTo>
                    <a:pt x="1638778" y="2043731"/>
                    <a:pt x="1624851" y="2057658"/>
                    <a:pt x="1607672" y="2057658"/>
                  </a:cubicBezTo>
                  <a:lnTo>
                    <a:pt x="31106" y="2057658"/>
                  </a:lnTo>
                  <a:cubicBezTo>
                    <a:pt x="13927" y="2057658"/>
                    <a:pt x="0" y="2043731"/>
                    <a:pt x="0" y="2026552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1638778" cy="2152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15444" y="243703"/>
            <a:ext cx="5953043" cy="1201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COMO FUNCIONA?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854644" y="1891749"/>
            <a:ext cx="16730311" cy="3163972"/>
            <a:chOff x="0" y="0"/>
            <a:chExt cx="4406337" cy="83331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406337" cy="833310"/>
            </a:xfrm>
            <a:custGeom>
              <a:avLst/>
              <a:gdLst/>
              <a:ahLst/>
              <a:cxnLst/>
              <a:rect l="l" t="t" r="r" b="b"/>
              <a:pathLst>
                <a:path w="4406337" h="833310">
                  <a:moveTo>
                    <a:pt x="9718" y="0"/>
                  </a:moveTo>
                  <a:lnTo>
                    <a:pt x="4396620" y="0"/>
                  </a:lnTo>
                  <a:cubicBezTo>
                    <a:pt x="4399197" y="0"/>
                    <a:pt x="4401669" y="1024"/>
                    <a:pt x="4403491" y="2846"/>
                  </a:cubicBezTo>
                  <a:cubicBezTo>
                    <a:pt x="4405313" y="4669"/>
                    <a:pt x="4406337" y="7140"/>
                    <a:pt x="4406337" y="9718"/>
                  </a:cubicBezTo>
                  <a:lnTo>
                    <a:pt x="4406337" y="823592"/>
                  </a:lnTo>
                  <a:cubicBezTo>
                    <a:pt x="4406337" y="828959"/>
                    <a:pt x="4401986" y="833310"/>
                    <a:pt x="4396620" y="833310"/>
                  </a:cubicBezTo>
                  <a:lnTo>
                    <a:pt x="9718" y="833310"/>
                  </a:lnTo>
                  <a:cubicBezTo>
                    <a:pt x="7140" y="833310"/>
                    <a:pt x="4669" y="832286"/>
                    <a:pt x="2846" y="830463"/>
                  </a:cubicBezTo>
                  <a:cubicBezTo>
                    <a:pt x="1024" y="828641"/>
                    <a:pt x="0" y="826169"/>
                    <a:pt x="0" y="823592"/>
                  </a:cubicBezTo>
                  <a:lnTo>
                    <a:pt x="0" y="9718"/>
                  </a:lnTo>
                  <a:cubicBezTo>
                    <a:pt x="0" y="7140"/>
                    <a:pt x="1024" y="4669"/>
                    <a:pt x="2846" y="2846"/>
                  </a:cubicBezTo>
                  <a:cubicBezTo>
                    <a:pt x="4669" y="1024"/>
                    <a:pt x="7140" y="0"/>
                    <a:pt x="9718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95250"/>
              <a:ext cx="4406337" cy="9285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221819" y="2338010"/>
            <a:ext cx="5483717" cy="741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7"/>
              </a:lnSpc>
            </a:pPr>
            <a:r>
              <a:rPr lang="en-US" sz="2799" b="1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BOTÃO IOT → SERVIDOR → CHAMADO</a:t>
            </a:r>
          </a:p>
        </p:txBody>
      </p:sp>
      <p:sp>
        <p:nvSpPr>
          <p:cNvPr id="11" name="AutoShape 11"/>
          <p:cNvSpPr/>
          <p:nvPr/>
        </p:nvSpPr>
        <p:spPr>
          <a:xfrm>
            <a:off x="6847855" y="2347535"/>
            <a:ext cx="0" cy="1422019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12" name="TextBox 12"/>
          <p:cNvSpPr txBox="1"/>
          <p:nvPr/>
        </p:nvSpPr>
        <p:spPr>
          <a:xfrm>
            <a:off x="7330037" y="2228307"/>
            <a:ext cx="5470879" cy="741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7"/>
              </a:lnSpc>
            </a:pPr>
            <a:r>
              <a:rPr lang="en-US" sz="2799" b="1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CHAMADO → APLICATIVO DO GARÇOM → PEDIDO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854644" y="5466207"/>
            <a:ext cx="6902698" cy="3792093"/>
            <a:chOff x="0" y="0"/>
            <a:chExt cx="1069409" cy="58749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69409" cy="587494"/>
            </a:xfrm>
            <a:custGeom>
              <a:avLst/>
              <a:gdLst/>
              <a:ahLst/>
              <a:cxnLst/>
              <a:rect l="l" t="t" r="r" b="b"/>
              <a:pathLst>
                <a:path w="1069409" h="587494">
                  <a:moveTo>
                    <a:pt x="32526" y="0"/>
                  </a:moveTo>
                  <a:lnTo>
                    <a:pt x="1036883" y="0"/>
                  </a:lnTo>
                  <a:cubicBezTo>
                    <a:pt x="1054846" y="0"/>
                    <a:pt x="1069409" y="14562"/>
                    <a:pt x="1069409" y="32526"/>
                  </a:cubicBezTo>
                  <a:lnTo>
                    <a:pt x="1069409" y="554969"/>
                  </a:lnTo>
                  <a:cubicBezTo>
                    <a:pt x="1069409" y="572932"/>
                    <a:pt x="1054846" y="587494"/>
                    <a:pt x="1036883" y="587494"/>
                  </a:cubicBezTo>
                  <a:lnTo>
                    <a:pt x="32526" y="587494"/>
                  </a:lnTo>
                  <a:cubicBezTo>
                    <a:pt x="14562" y="587494"/>
                    <a:pt x="0" y="572932"/>
                    <a:pt x="0" y="554969"/>
                  </a:cubicBezTo>
                  <a:lnTo>
                    <a:pt x="0" y="32526"/>
                  </a:lnTo>
                  <a:cubicBezTo>
                    <a:pt x="0" y="14562"/>
                    <a:pt x="14562" y="0"/>
                    <a:pt x="32526" y="0"/>
                  </a:cubicBezTo>
                  <a:close/>
                </a:path>
              </a:pathLst>
            </a:custGeom>
            <a:blipFill>
              <a:blip r:embed="rId4"/>
              <a:stretch>
                <a:fillRect t="-8083" b="-8083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7330037" y="3145984"/>
            <a:ext cx="4532935" cy="1509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O garçom visualiza o chamado em seu aplicativo, aceita o atendimento e registra o pedido diretamente no sistema.</a:t>
            </a:r>
          </a:p>
          <a:p>
            <a:pPr algn="l">
              <a:lnSpc>
                <a:spcPts val="2380"/>
              </a:lnSpc>
            </a:pPr>
            <a:endParaRPr lang="en-US" sz="1700">
              <a:solidFill>
                <a:srgbClr val="FFFFFF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380"/>
              </a:lnSpc>
            </a:pPr>
            <a:endParaRPr lang="en-US" sz="1700">
              <a:solidFill>
                <a:srgbClr val="FFFFFF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181857" y="3145984"/>
            <a:ext cx="5563642" cy="919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32"/>
              </a:lnSpc>
              <a:spcBef>
                <a:spcPct val="0"/>
              </a:spcBef>
            </a:pPr>
            <a:r>
              <a:rPr lang="en-US" sz="1666" u="none" strike="noStrike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O cliente aperta o botão da mesa, que envia seu ID único para o servidor. O sistema identifica a mesa e cria um chamado automaticamente.</a:t>
            </a:r>
          </a:p>
        </p:txBody>
      </p:sp>
      <p:sp>
        <p:nvSpPr>
          <p:cNvPr id="17" name="AutoShape 17"/>
          <p:cNvSpPr/>
          <p:nvPr/>
        </p:nvSpPr>
        <p:spPr>
          <a:xfrm>
            <a:off x="12810440" y="2347535"/>
            <a:ext cx="0" cy="1422019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18" name="TextBox 18"/>
          <p:cNvSpPr txBox="1"/>
          <p:nvPr/>
        </p:nvSpPr>
        <p:spPr>
          <a:xfrm>
            <a:off x="13105715" y="2228307"/>
            <a:ext cx="3927811" cy="741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7"/>
              </a:lnSpc>
            </a:pPr>
            <a:r>
              <a:rPr lang="en-US" sz="2799" b="1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PEDIDO → APLICATIVO DA COZINHA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143815" y="2998776"/>
            <a:ext cx="4016108" cy="1214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A cozinha recebe os pedidos em tempo real, atualiza o status para “preparando” e, ao finalizar, para “pronto para entrega”.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676359">
            <a:off x="-4208668" y="271615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0" y="0"/>
                </a:moveTo>
                <a:lnTo>
                  <a:pt x="10474736" y="0"/>
                </a:lnTo>
                <a:lnTo>
                  <a:pt x="10474736" y="14625104"/>
                </a:lnTo>
                <a:lnTo>
                  <a:pt x="0" y="1462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1028700" y="1000125"/>
            <a:ext cx="5953043" cy="1201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TECNOLOGIAS UTILIZADAS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7944818" y="1237165"/>
            <a:ext cx="6222236" cy="7812670"/>
            <a:chOff x="0" y="0"/>
            <a:chExt cx="1638778" cy="205765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38778" cy="2057658"/>
            </a:xfrm>
            <a:custGeom>
              <a:avLst/>
              <a:gdLst/>
              <a:ahLst/>
              <a:cxnLst/>
              <a:rect l="l" t="t" r="r" b="b"/>
              <a:pathLst>
                <a:path w="1638778" h="2057658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2026552"/>
                  </a:lnTo>
                  <a:cubicBezTo>
                    <a:pt x="1638778" y="2043731"/>
                    <a:pt x="1624851" y="2057658"/>
                    <a:pt x="1607672" y="2057658"/>
                  </a:cubicBezTo>
                  <a:lnTo>
                    <a:pt x="31106" y="2057658"/>
                  </a:lnTo>
                  <a:cubicBezTo>
                    <a:pt x="13927" y="2057658"/>
                    <a:pt x="0" y="2043731"/>
                    <a:pt x="0" y="2026552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95250"/>
              <a:ext cx="1638778" cy="2152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331400" y="1518241"/>
            <a:ext cx="8237838" cy="2967307"/>
            <a:chOff x="0" y="0"/>
            <a:chExt cx="2169636" cy="78151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169636" cy="781513"/>
            </a:xfrm>
            <a:custGeom>
              <a:avLst/>
              <a:gdLst/>
              <a:ahLst/>
              <a:cxnLst/>
              <a:rect l="l" t="t" r="r" b="b"/>
              <a:pathLst>
                <a:path w="2169636" h="781513">
                  <a:moveTo>
                    <a:pt x="19736" y="0"/>
                  </a:moveTo>
                  <a:lnTo>
                    <a:pt x="2149901" y="0"/>
                  </a:lnTo>
                  <a:cubicBezTo>
                    <a:pt x="2155135" y="0"/>
                    <a:pt x="2160155" y="2079"/>
                    <a:pt x="2163856" y="5780"/>
                  </a:cubicBezTo>
                  <a:cubicBezTo>
                    <a:pt x="2167557" y="9482"/>
                    <a:pt x="2169636" y="14502"/>
                    <a:pt x="2169636" y="19736"/>
                  </a:cubicBezTo>
                  <a:lnTo>
                    <a:pt x="2169636" y="761777"/>
                  </a:lnTo>
                  <a:cubicBezTo>
                    <a:pt x="2169636" y="767011"/>
                    <a:pt x="2167557" y="772031"/>
                    <a:pt x="2163856" y="775732"/>
                  </a:cubicBezTo>
                  <a:cubicBezTo>
                    <a:pt x="2160155" y="779434"/>
                    <a:pt x="2155135" y="781513"/>
                    <a:pt x="2149901" y="781513"/>
                  </a:cubicBezTo>
                  <a:lnTo>
                    <a:pt x="19736" y="781513"/>
                  </a:lnTo>
                  <a:cubicBezTo>
                    <a:pt x="14502" y="781513"/>
                    <a:pt x="9482" y="779434"/>
                    <a:pt x="5780" y="775732"/>
                  </a:cubicBezTo>
                  <a:cubicBezTo>
                    <a:pt x="2079" y="772031"/>
                    <a:pt x="0" y="767011"/>
                    <a:pt x="0" y="761777"/>
                  </a:cubicBezTo>
                  <a:lnTo>
                    <a:pt x="0" y="19736"/>
                  </a:lnTo>
                  <a:cubicBezTo>
                    <a:pt x="0" y="14502"/>
                    <a:pt x="2079" y="9482"/>
                    <a:pt x="5780" y="5780"/>
                  </a:cubicBezTo>
                  <a:cubicBezTo>
                    <a:pt x="9482" y="2079"/>
                    <a:pt x="14502" y="0"/>
                    <a:pt x="19736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95250"/>
              <a:ext cx="2169636" cy="8767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8632785" y="1825539"/>
            <a:ext cx="7211865" cy="1707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59"/>
              </a:lnSpc>
              <a:spcBef>
                <a:spcPct val="0"/>
              </a:spcBef>
            </a:pPr>
            <a:r>
              <a:rPr lang="en-US" sz="1613" u="none" strike="noStrike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O projeto contempla as principais funcionalidades necessárias para modernizar a gestão de um restaurante. Entre elas estão o cadastro de mesas físicas e funcionários, a criação de chamados em tempo real, o registro de pedidos vinculados a mesas e contas, a gestão da cozinha com atualização de status, além do controle de pagamentos parciais e relatórios básicos para apoio ao gerente.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331400" y="4736163"/>
            <a:ext cx="5242993" cy="5092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9"/>
              </a:lnSpc>
            </a:pPr>
            <a:r>
              <a:rPr lang="en-US" sz="2099" b="1">
                <a:solidFill>
                  <a:srgbClr val="E9480D"/>
                </a:solidFill>
                <a:latin typeface="Agrandir Bold"/>
                <a:ea typeface="Agrandir Bold"/>
                <a:cs typeface="Agrandir Bold"/>
                <a:sym typeface="Agrandir Bold"/>
              </a:rPr>
              <a:t>Principais Tecnologias</a:t>
            </a:r>
          </a:p>
          <a:p>
            <a:pPr algn="l">
              <a:lnSpc>
                <a:spcPts val="2659"/>
              </a:lnSpc>
            </a:pPr>
            <a:r>
              <a:rPr lang="en-US" sz="1899" b="1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Frontend:</a:t>
            </a:r>
          </a:p>
          <a:p>
            <a:pPr marL="410209" lvl="1" indent="-205105" algn="l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React + Vite;</a:t>
            </a:r>
          </a:p>
          <a:p>
            <a:pPr marL="410209" lvl="1" indent="-205105" algn="l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Tailwind CSS;</a:t>
            </a:r>
          </a:p>
          <a:p>
            <a:pPr marL="410209" lvl="1" indent="-205105" algn="l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React Hook Form.</a:t>
            </a:r>
          </a:p>
          <a:p>
            <a:pPr algn="l">
              <a:lnSpc>
                <a:spcPts val="2659"/>
              </a:lnSpc>
            </a:pPr>
            <a:r>
              <a:rPr lang="en-US" sz="1899" b="1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Backend</a:t>
            </a: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: (Em desenvolvimento)</a:t>
            </a:r>
          </a:p>
          <a:p>
            <a:pPr marL="410209" lvl="1" indent="-205105" algn="l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Node.js + Express;</a:t>
            </a:r>
          </a:p>
          <a:p>
            <a:pPr algn="l">
              <a:lnSpc>
                <a:spcPts val="2659"/>
              </a:lnSpc>
            </a:pPr>
            <a:r>
              <a:rPr lang="en-US" sz="1899" b="1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Banco de Dados</a:t>
            </a: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:</a:t>
            </a:r>
          </a:p>
          <a:p>
            <a:pPr marL="410209" lvl="1" indent="-205105" algn="l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MongoDB com Mongoose.</a:t>
            </a:r>
          </a:p>
          <a:p>
            <a:pPr algn="l">
              <a:lnSpc>
                <a:spcPts val="2659"/>
              </a:lnSpc>
            </a:pPr>
            <a:r>
              <a:rPr lang="en-US" sz="1899" b="1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Mobile</a:t>
            </a: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:</a:t>
            </a:r>
          </a:p>
          <a:p>
            <a:pPr marL="410209" lvl="1" indent="-205105" algn="l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React Native.</a:t>
            </a:r>
          </a:p>
          <a:p>
            <a:pPr algn="l">
              <a:lnSpc>
                <a:spcPts val="2659"/>
              </a:lnSpc>
            </a:pPr>
            <a:endParaRPr lang="en-US" sz="1899">
              <a:solidFill>
                <a:srgbClr val="61616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659"/>
              </a:lnSpc>
            </a:pPr>
            <a:endParaRPr lang="en-US" sz="1899">
              <a:solidFill>
                <a:srgbClr val="61616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659"/>
              </a:lnSpc>
            </a:pPr>
            <a:endParaRPr lang="en-US" sz="1899">
              <a:solidFill>
                <a:srgbClr val="61616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659"/>
              </a:lnSpc>
            </a:pPr>
            <a:endParaRPr lang="en-US" sz="1899">
              <a:solidFill>
                <a:srgbClr val="616161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206204" flipH="1" flipV="1">
            <a:off x="9496149" y="2974448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734205" y="1910320"/>
            <a:ext cx="6222236" cy="7812670"/>
            <a:chOff x="0" y="0"/>
            <a:chExt cx="1638778" cy="205765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38778" cy="2057658"/>
            </a:xfrm>
            <a:custGeom>
              <a:avLst/>
              <a:gdLst/>
              <a:ahLst/>
              <a:cxnLst/>
              <a:rect l="l" t="t" r="r" b="b"/>
              <a:pathLst>
                <a:path w="1638778" h="2057658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2026552"/>
                  </a:lnTo>
                  <a:cubicBezTo>
                    <a:pt x="1638778" y="2043731"/>
                    <a:pt x="1624851" y="2057658"/>
                    <a:pt x="1607672" y="2057658"/>
                  </a:cubicBezTo>
                  <a:lnTo>
                    <a:pt x="31106" y="2057658"/>
                  </a:lnTo>
                  <a:cubicBezTo>
                    <a:pt x="13927" y="2057658"/>
                    <a:pt x="0" y="2043731"/>
                    <a:pt x="0" y="2026552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1638778" cy="2152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224307" y="2025759"/>
            <a:ext cx="7671776" cy="3790895"/>
            <a:chOff x="0" y="0"/>
            <a:chExt cx="2020550" cy="99842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20550" cy="998425"/>
            </a:xfrm>
            <a:custGeom>
              <a:avLst/>
              <a:gdLst/>
              <a:ahLst/>
              <a:cxnLst/>
              <a:rect l="l" t="t" r="r" b="b"/>
              <a:pathLst>
                <a:path w="2020550" h="998425">
                  <a:moveTo>
                    <a:pt x="21192" y="0"/>
                  </a:moveTo>
                  <a:lnTo>
                    <a:pt x="1999358" y="0"/>
                  </a:lnTo>
                  <a:cubicBezTo>
                    <a:pt x="2004979" y="0"/>
                    <a:pt x="2010369" y="2233"/>
                    <a:pt x="2014343" y="6207"/>
                  </a:cubicBezTo>
                  <a:cubicBezTo>
                    <a:pt x="2018317" y="10181"/>
                    <a:pt x="2020550" y="15572"/>
                    <a:pt x="2020550" y="21192"/>
                  </a:cubicBezTo>
                  <a:lnTo>
                    <a:pt x="2020550" y="977233"/>
                  </a:lnTo>
                  <a:cubicBezTo>
                    <a:pt x="2020550" y="988937"/>
                    <a:pt x="2011062" y="998425"/>
                    <a:pt x="1999358" y="998425"/>
                  </a:cubicBezTo>
                  <a:lnTo>
                    <a:pt x="21192" y="998425"/>
                  </a:lnTo>
                  <a:cubicBezTo>
                    <a:pt x="15572" y="998425"/>
                    <a:pt x="10181" y="996192"/>
                    <a:pt x="6207" y="992218"/>
                  </a:cubicBezTo>
                  <a:cubicBezTo>
                    <a:pt x="2233" y="988244"/>
                    <a:pt x="0" y="982853"/>
                    <a:pt x="0" y="977233"/>
                  </a:cubicBezTo>
                  <a:lnTo>
                    <a:pt x="0" y="21192"/>
                  </a:lnTo>
                  <a:cubicBezTo>
                    <a:pt x="0" y="15572"/>
                    <a:pt x="2233" y="10181"/>
                    <a:pt x="6207" y="6207"/>
                  </a:cubicBezTo>
                  <a:cubicBezTo>
                    <a:pt x="10181" y="2233"/>
                    <a:pt x="15572" y="0"/>
                    <a:pt x="21192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95250"/>
              <a:ext cx="2020550" cy="1093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893190" y="601977"/>
            <a:ext cx="4733728" cy="1201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 dirty="0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BANCO DE DADOS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71896" y="2098169"/>
            <a:ext cx="5414232" cy="6597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59"/>
              </a:lnSpc>
              <a:spcBef>
                <a:spcPct val="0"/>
              </a:spcBef>
            </a:pPr>
            <a:r>
              <a:rPr lang="en-US" sz="1613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B</a:t>
            </a:r>
            <a:r>
              <a:rPr lang="en-US" sz="1613" u="none" strike="noStrik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anco de Dados – MongoDB (Mongoose)</a:t>
            </a:r>
          </a:p>
          <a:p>
            <a:pPr marL="0" lvl="0" indent="0" algn="l">
              <a:lnSpc>
                <a:spcPts val="2259"/>
              </a:lnSpc>
              <a:spcBef>
                <a:spcPct val="0"/>
              </a:spcBef>
            </a:pPr>
            <a:r>
              <a:rPr lang="en-US" sz="1613" u="none" strike="noStrik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Para o banco de dados foi escolhido o MongoDB, que é integrado ao sistema através do Mongoose, facilitando a modelagem e manipulação dos dados. A decisão foi tomada pelos seguintes fatores:</a:t>
            </a:r>
          </a:p>
          <a:p>
            <a:pPr marL="348398" lvl="1" indent="-174199" algn="l">
              <a:lnSpc>
                <a:spcPts val="2259"/>
              </a:lnSpc>
              <a:spcBef>
                <a:spcPct val="0"/>
              </a:spcBef>
              <a:buFont typeface="Arial"/>
              <a:buChar char="•"/>
            </a:pPr>
            <a:r>
              <a:rPr lang="en-US" sz="1613" u="none" strike="noStrik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Modelagem de dados flexível: o formato orientado a documentos permite criar estruturas mais dinâmicas, essenciais para lidar com informações variadas como pedidos, contas e pagamentos.</a:t>
            </a:r>
          </a:p>
          <a:p>
            <a:pPr marL="348398" lvl="1" indent="-174199" algn="l">
              <a:lnSpc>
                <a:spcPts val="2259"/>
              </a:lnSpc>
              <a:spcBef>
                <a:spcPct val="0"/>
              </a:spcBef>
              <a:buFont typeface="Arial"/>
              <a:buChar char="•"/>
            </a:pPr>
            <a:r>
              <a:rPr lang="en-US" sz="1613" u="none" strike="noStrik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Isolamento por empresa: todos os dados operacionais (mesas, pedidos, chamados, usuários) possuem referência à empresa responsável, garantindo separação total e segura entre clientes diferentes.</a:t>
            </a:r>
          </a:p>
          <a:p>
            <a:pPr marL="348398" lvl="1" indent="-174199" algn="l">
              <a:lnSpc>
                <a:spcPts val="2259"/>
              </a:lnSpc>
              <a:spcBef>
                <a:spcPct val="0"/>
              </a:spcBef>
              <a:buFont typeface="Arial"/>
              <a:buChar char="•"/>
            </a:pPr>
            <a:r>
              <a:rPr lang="en-US" sz="1613" u="none" strike="noStrik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Escalabilidade e performance: o MongoDB suporta grandes volumes de dados e consultas rápidas, sendo ideal para ambientes de alto fluxo de pedidos em restaurantes.</a:t>
            </a:r>
          </a:p>
          <a:p>
            <a:pPr marL="348398" lvl="1" indent="-174199" algn="l">
              <a:lnSpc>
                <a:spcPts val="2259"/>
              </a:lnSpc>
              <a:spcBef>
                <a:spcPct val="0"/>
              </a:spcBef>
              <a:buFont typeface="Arial"/>
              <a:buChar char="•"/>
            </a:pPr>
            <a:r>
              <a:rPr lang="en-US" sz="1613" u="none" strike="noStrik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Integração com o backend: a utilização do Mongoose simplifica a definição de esquemas, validações e relacionamentos, reduzindo a complexidade do desenvolvimento.</a:t>
            </a:r>
          </a:p>
          <a:p>
            <a:pPr marL="0" lvl="0" indent="0" algn="l">
              <a:lnSpc>
                <a:spcPts val="2259"/>
              </a:lnSpc>
              <a:spcBef>
                <a:spcPct val="0"/>
              </a:spcBef>
            </a:pPr>
            <a:endParaRPr lang="en-US" sz="1613" u="none" strike="noStrike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418095" y="2098169"/>
            <a:ext cx="9074178" cy="3652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48"/>
              </a:lnSpc>
              <a:spcBef>
                <a:spcPct val="0"/>
              </a:spcBef>
            </a:pPr>
            <a:r>
              <a:rPr lang="en-US" sz="1605" b="1" u="none" strike="noStrike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Estrutura</a:t>
            </a:r>
            <a:r>
              <a:rPr lang="en-US" sz="1605" b="1" u="none" strike="noStrike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 do Banco de Dados</a:t>
            </a: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Empresa</a:t>
            </a: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Usuario</a:t>
            </a: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0" lvl="0" indent="0" algn="l">
              <a:lnSpc>
                <a:spcPts val="2248"/>
              </a:lnSpc>
              <a:spcBef>
                <a:spcPct val="0"/>
              </a:spcBef>
            </a:pP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0" lvl="0" indent="0" algn="l">
              <a:lnSpc>
                <a:spcPts val="2248"/>
              </a:lnSpc>
              <a:spcBef>
                <a:spcPct val="0"/>
              </a:spcBef>
            </a:pPr>
            <a:r>
              <a:rPr lang="en-US" sz="1605" b="1" u="none" strike="noStrike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O </a:t>
            </a:r>
            <a:r>
              <a:rPr lang="en-US" sz="1605" b="1" u="none" strike="noStrike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Fluxo</a:t>
            </a:r>
            <a:r>
              <a:rPr lang="en-US" sz="1605" b="1" u="none" strike="noStrike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 de </a:t>
            </a:r>
            <a:r>
              <a:rPr lang="en-US" sz="1605" b="1" u="none" strike="noStrike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Atendimento</a:t>
            </a:r>
            <a:endParaRPr lang="en-US" sz="1605" b="1" u="none" strike="noStrike" dirty="0">
              <a:solidFill>
                <a:schemeClr val="bg1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Mesa</a:t>
            </a: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Chamado</a:t>
            </a: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Pedido</a:t>
            </a: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0" lvl="0" indent="0" algn="l">
              <a:lnSpc>
                <a:spcPts val="2248"/>
              </a:lnSpc>
              <a:spcBef>
                <a:spcPct val="0"/>
              </a:spcBef>
            </a:pP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0" lvl="0" indent="0" algn="l">
              <a:lnSpc>
                <a:spcPts val="2248"/>
              </a:lnSpc>
              <a:spcBef>
                <a:spcPct val="0"/>
              </a:spcBef>
            </a:pPr>
            <a:r>
              <a:rPr lang="en-US" sz="1605" b="1" u="none" strike="noStrike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O Sistema </a:t>
            </a:r>
            <a:r>
              <a:rPr lang="en-US" sz="1605" b="1" u="none" strike="noStrike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Financeiro</a:t>
            </a:r>
            <a:endParaRPr lang="en-US" sz="1605" b="1" u="none" strike="noStrike" dirty="0">
              <a:solidFill>
                <a:schemeClr val="bg1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Conta</a:t>
            </a: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Pagamento</a:t>
            </a: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Itens</a:t>
            </a:r>
            <a:r>
              <a:rPr lang="en-US" sz="16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6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Pedido</a:t>
            </a: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sp>
        <p:nvSpPr>
          <p:cNvPr id="12" name="Freeform 12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0261097" y="2974448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028700" y="1280030"/>
            <a:ext cx="7721534" cy="8424628"/>
            <a:chOff x="0" y="0"/>
            <a:chExt cx="2033655" cy="221883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33655" cy="2218832"/>
            </a:xfrm>
            <a:custGeom>
              <a:avLst/>
              <a:gdLst/>
              <a:ahLst/>
              <a:cxnLst/>
              <a:rect l="l" t="t" r="r" b="b"/>
              <a:pathLst>
                <a:path w="2033655" h="2218832">
                  <a:moveTo>
                    <a:pt x="25066" y="0"/>
                  </a:moveTo>
                  <a:lnTo>
                    <a:pt x="2008589" y="0"/>
                  </a:lnTo>
                  <a:cubicBezTo>
                    <a:pt x="2015237" y="0"/>
                    <a:pt x="2021613" y="2641"/>
                    <a:pt x="2026314" y="7342"/>
                  </a:cubicBezTo>
                  <a:cubicBezTo>
                    <a:pt x="2031014" y="12042"/>
                    <a:pt x="2033655" y="18418"/>
                    <a:pt x="2033655" y="25066"/>
                  </a:cubicBezTo>
                  <a:lnTo>
                    <a:pt x="2033655" y="2193766"/>
                  </a:lnTo>
                  <a:cubicBezTo>
                    <a:pt x="2033655" y="2200414"/>
                    <a:pt x="2031014" y="2206790"/>
                    <a:pt x="2026314" y="2211491"/>
                  </a:cubicBezTo>
                  <a:cubicBezTo>
                    <a:pt x="2021613" y="2216191"/>
                    <a:pt x="2015237" y="2218832"/>
                    <a:pt x="2008589" y="2218832"/>
                  </a:cubicBezTo>
                  <a:lnTo>
                    <a:pt x="25066" y="2218832"/>
                  </a:lnTo>
                  <a:cubicBezTo>
                    <a:pt x="18418" y="2218832"/>
                    <a:pt x="12042" y="2216191"/>
                    <a:pt x="7342" y="2211491"/>
                  </a:cubicBezTo>
                  <a:cubicBezTo>
                    <a:pt x="2641" y="2206790"/>
                    <a:pt x="0" y="2200414"/>
                    <a:pt x="0" y="2193766"/>
                  </a:cubicBezTo>
                  <a:lnTo>
                    <a:pt x="0" y="25066"/>
                  </a:lnTo>
                  <a:cubicBezTo>
                    <a:pt x="0" y="18418"/>
                    <a:pt x="2641" y="12042"/>
                    <a:pt x="7342" y="7342"/>
                  </a:cubicBezTo>
                  <a:cubicBezTo>
                    <a:pt x="12042" y="2641"/>
                    <a:pt x="18418" y="0"/>
                    <a:pt x="2506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2033655" cy="23140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93190" y="601977"/>
            <a:ext cx="4733728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 dirty="0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BACKEND</a:t>
            </a:r>
          </a:p>
        </p:txBody>
      </p:sp>
      <p:sp>
        <p:nvSpPr>
          <p:cNvPr id="7" name="Freeform 7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8" name="Group 8"/>
          <p:cNvGrpSpPr/>
          <p:nvPr/>
        </p:nvGrpSpPr>
        <p:grpSpPr>
          <a:xfrm>
            <a:off x="1309174" y="4938872"/>
            <a:ext cx="7830063" cy="1908573"/>
            <a:chOff x="0" y="0"/>
            <a:chExt cx="2020550" cy="67607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020550" cy="676076"/>
            </a:xfrm>
            <a:custGeom>
              <a:avLst/>
              <a:gdLst/>
              <a:ahLst/>
              <a:cxnLst/>
              <a:rect l="l" t="t" r="r" b="b"/>
              <a:pathLst>
                <a:path w="2020550" h="676076">
                  <a:moveTo>
                    <a:pt x="21192" y="0"/>
                  </a:moveTo>
                  <a:lnTo>
                    <a:pt x="1999358" y="0"/>
                  </a:lnTo>
                  <a:cubicBezTo>
                    <a:pt x="2004979" y="0"/>
                    <a:pt x="2010369" y="2233"/>
                    <a:pt x="2014343" y="6207"/>
                  </a:cubicBezTo>
                  <a:cubicBezTo>
                    <a:pt x="2018317" y="10181"/>
                    <a:pt x="2020550" y="15572"/>
                    <a:pt x="2020550" y="21192"/>
                  </a:cubicBezTo>
                  <a:lnTo>
                    <a:pt x="2020550" y="654884"/>
                  </a:lnTo>
                  <a:cubicBezTo>
                    <a:pt x="2020550" y="666588"/>
                    <a:pt x="2011062" y="676076"/>
                    <a:pt x="1999358" y="676076"/>
                  </a:cubicBezTo>
                  <a:lnTo>
                    <a:pt x="21192" y="676076"/>
                  </a:lnTo>
                  <a:cubicBezTo>
                    <a:pt x="15572" y="676076"/>
                    <a:pt x="10181" y="673844"/>
                    <a:pt x="6207" y="669869"/>
                  </a:cubicBezTo>
                  <a:cubicBezTo>
                    <a:pt x="2233" y="665895"/>
                    <a:pt x="0" y="660505"/>
                    <a:pt x="0" y="654884"/>
                  </a:cubicBezTo>
                  <a:lnTo>
                    <a:pt x="0" y="21192"/>
                  </a:lnTo>
                  <a:cubicBezTo>
                    <a:pt x="0" y="15572"/>
                    <a:pt x="2233" y="10181"/>
                    <a:pt x="6207" y="6207"/>
                  </a:cubicBezTo>
                  <a:cubicBezTo>
                    <a:pt x="10181" y="2233"/>
                    <a:pt x="15572" y="0"/>
                    <a:pt x="21192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0"/>
              <a:ext cx="2020550" cy="771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5400000">
            <a:off x="3797981" y="4616144"/>
            <a:ext cx="2857211" cy="7834826"/>
            <a:chOff x="0" y="0"/>
            <a:chExt cx="1222737" cy="143762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22737" cy="1437625"/>
            </a:xfrm>
            <a:custGeom>
              <a:avLst/>
              <a:gdLst/>
              <a:ahLst/>
              <a:cxnLst/>
              <a:rect l="l" t="t" r="r" b="b"/>
              <a:pathLst>
                <a:path w="1222737" h="1437625">
                  <a:moveTo>
                    <a:pt x="35019" y="0"/>
                  </a:moveTo>
                  <a:lnTo>
                    <a:pt x="1187718" y="0"/>
                  </a:lnTo>
                  <a:cubicBezTo>
                    <a:pt x="1197006" y="0"/>
                    <a:pt x="1205913" y="3690"/>
                    <a:pt x="1212480" y="10257"/>
                  </a:cubicBezTo>
                  <a:cubicBezTo>
                    <a:pt x="1219048" y="16824"/>
                    <a:pt x="1222737" y="25732"/>
                    <a:pt x="1222737" y="35019"/>
                  </a:cubicBezTo>
                  <a:lnTo>
                    <a:pt x="1222737" y="1402606"/>
                  </a:lnTo>
                  <a:cubicBezTo>
                    <a:pt x="1222737" y="1421946"/>
                    <a:pt x="1207059" y="1437625"/>
                    <a:pt x="1187718" y="1437625"/>
                  </a:cubicBezTo>
                  <a:lnTo>
                    <a:pt x="35019" y="1437625"/>
                  </a:lnTo>
                  <a:cubicBezTo>
                    <a:pt x="15679" y="1437625"/>
                    <a:pt x="0" y="1421946"/>
                    <a:pt x="0" y="1402606"/>
                  </a:cubicBezTo>
                  <a:lnTo>
                    <a:pt x="0" y="35019"/>
                  </a:lnTo>
                  <a:cubicBezTo>
                    <a:pt x="0" y="15679"/>
                    <a:pt x="15679" y="0"/>
                    <a:pt x="35019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95250"/>
              <a:ext cx="1222737" cy="1532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09174" y="1701450"/>
            <a:ext cx="7834826" cy="3048650"/>
            <a:chOff x="0" y="0"/>
            <a:chExt cx="2020550" cy="99842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020550" cy="998425"/>
            </a:xfrm>
            <a:custGeom>
              <a:avLst/>
              <a:gdLst/>
              <a:ahLst/>
              <a:cxnLst/>
              <a:rect l="l" t="t" r="r" b="b"/>
              <a:pathLst>
                <a:path w="2020550" h="998425">
                  <a:moveTo>
                    <a:pt x="21192" y="0"/>
                  </a:moveTo>
                  <a:lnTo>
                    <a:pt x="1999358" y="0"/>
                  </a:lnTo>
                  <a:cubicBezTo>
                    <a:pt x="2004979" y="0"/>
                    <a:pt x="2010369" y="2233"/>
                    <a:pt x="2014343" y="6207"/>
                  </a:cubicBezTo>
                  <a:cubicBezTo>
                    <a:pt x="2018317" y="10181"/>
                    <a:pt x="2020550" y="15572"/>
                    <a:pt x="2020550" y="21192"/>
                  </a:cubicBezTo>
                  <a:lnTo>
                    <a:pt x="2020550" y="977233"/>
                  </a:lnTo>
                  <a:cubicBezTo>
                    <a:pt x="2020550" y="988937"/>
                    <a:pt x="2011062" y="998425"/>
                    <a:pt x="1999358" y="998425"/>
                  </a:cubicBezTo>
                  <a:lnTo>
                    <a:pt x="21192" y="998425"/>
                  </a:lnTo>
                  <a:cubicBezTo>
                    <a:pt x="15572" y="998425"/>
                    <a:pt x="10181" y="996192"/>
                    <a:pt x="6207" y="992218"/>
                  </a:cubicBezTo>
                  <a:cubicBezTo>
                    <a:pt x="2233" y="988244"/>
                    <a:pt x="0" y="982853"/>
                    <a:pt x="0" y="977233"/>
                  </a:cubicBezTo>
                  <a:lnTo>
                    <a:pt x="0" y="21192"/>
                  </a:lnTo>
                  <a:cubicBezTo>
                    <a:pt x="0" y="15572"/>
                    <a:pt x="2233" y="10181"/>
                    <a:pt x="6207" y="6207"/>
                  </a:cubicBezTo>
                  <a:cubicBezTo>
                    <a:pt x="10181" y="2233"/>
                    <a:pt x="15572" y="0"/>
                    <a:pt x="21192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95250"/>
              <a:ext cx="2020550" cy="1093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459294" y="1882445"/>
            <a:ext cx="7679943" cy="28674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Arquitetura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Backend: Multi-Tenancy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(SaaS)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42900" indent="-342900" algn="l">
              <a:lnSpc>
                <a:spcPts val="2528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arquitetura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foi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concebida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desde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início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como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uma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plataforma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Software as a Service (SaaS).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sistema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não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serve para um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único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restaurante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mas sim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múltiplos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"inquilinos" (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estabelecimentos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) que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operam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um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ambiente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compartilhado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mas com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seus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dados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rigorosamente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isolados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.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591860" y="7525970"/>
            <a:ext cx="7438847" cy="17103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8"/>
              </a:lnSpc>
            </a:pP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Estrutura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Baseada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MVC (Model-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ViewController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)</a:t>
            </a:r>
          </a:p>
          <a:p>
            <a:pPr algn="l">
              <a:lnSpc>
                <a:spcPts val="2668"/>
              </a:lnSpc>
            </a:pPr>
            <a:endParaRPr lang="en-US" sz="1905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411468" lvl="1" indent="-205734" algn="l">
              <a:lnSpc>
                <a:spcPts val="2668"/>
              </a:lnSpc>
              <a:buFont typeface="Arial"/>
              <a:buChar char="•"/>
            </a:pP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Para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garantir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um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código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organizado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escalável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de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fácil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manutenção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adotamos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o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padrão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arquitetural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MVC,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separando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a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aplicação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três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camadas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lógicas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distintas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459294" y="5066298"/>
            <a:ext cx="7371539" cy="1624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Mecanismo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Isolamento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: A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segurança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privacidade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dos dados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são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garantidas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através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uma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referência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obrigatória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empresa_id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todos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documentos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operacionais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(Mesas,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Pedidos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Usuários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etc.).	</a:t>
            </a:r>
            <a:endParaRPr lang="en-US" sz="1805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pic>
        <p:nvPicPr>
          <p:cNvPr id="21" name="Imagem 20" descr="Texto&#10;&#10;O conteúdo gerado por IA pode estar incorreto.">
            <a:extLst>
              <a:ext uri="{FF2B5EF4-FFF2-40B4-BE49-F238E27FC236}">
                <a16:creationId xmlns:a16="http://schemas.microsoft.com/office/drawing/2014/main" id="{59B5B05A-3B20-39E4-466A-27DCBC02C4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6260" y="306528"/>
            <a:ext cx="8019340" cy="990871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-1226972" y="2806159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028700" y="1280029"/>
            <a:ext cx="16497300" cy="7544373"/>
            <a:chOff x="0" y="0"/>
            <a:chExt cx="4274726" cy="221883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8832"/>
            </a:xfrm>
            <a:custGeom>
              <a:avLst/>
              <a:gdLst/>
              <a:ahLst/>
              <a:cxnLst/>
              <a:rect l="l" t="t" r="r" b="b"/>
              <a:pathLst>
                <a:path w="4274726" h="2218832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206907"/>
                  </a:lnTo>
                  <a:cubicBezTo>
                    <a:pt x="4274726" y="2213493"/>
                    <a:pt x="4269387" y="2218832"/>
                    <a:pt x="4262801" y="2218832"/>
                  </a:cubicBezTo>
                  <a:lnTo>
                    <a:pt x="11925" y="2218832"/>
                  </a:lnTo>
                  <a:cubicBezTo>
                    <a:pt x="5339" y="2218832"/>
                    <a:pt x="0" y="2213493"/>
                    <a:pt x="0" y="2206907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4274726" cy="23140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93190" y="601977"/>
            <a:ext cx="4733728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BACKEND</a:t>
            </a:r>
          </a:p>
        </p:txBody>
      </p:sp>
      <p:sp>
        <p:nvSpPr>
          <p:cNvPr id="7" name="Freeform 7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8" name="TextBox 8"/>
          <p:cNvSpPr txBox="1"/>
          <p:nvPr/>
        </p:nvSpPr>
        <p:spPr>
          <a:xfrm>
            <a:off x="1320900" y="1549057"/>
            <a:ext cx="15646200" cy="7544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1805" b="1" u="none" strike="noStrike" dirty="0" err="1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Arquitetura</a:t>
            </a:r>
            <a:r>
              <a:rPr lang="en-US" sz="1805" b="1" u="none" strike="noStrike" dirty="0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 da API – RESTful</a:t>
            </a:r>
          </a:p>
          <a:p>
            <a:r>
              <a:rPr lang="en-US" sz="1805" b="1" u="none" strike="noStrike" dirty="0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/>
            </a:r>
            <a:br>
              <a:rPr lang="en-US" sz="1805" b="1" u="none" strike="noStrike" dirty="0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</a:br>
            <a:r>
              <a:rPr lang="pt-BR" sz="2000" b="1" dirty="0"/>
              <a:t>Arquitetura Cliente-Servidor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1" dirty="0"/>
              <a:t>O Conceito </a:t>
            </a:r>
            <a:r>
              <a:rPr lang="pt-BR" sz="2000" b="1" dirty="0" err="1"/>
              <a:t>RESTful</a:t>
            </a:r>
            <a:r>
              <a:rPr lang="pt-BR" sz="2000" b="1" dirty="0"/>
              <a:t>:</a:t>
            </a:r>
            <a:r>
              <a:rPr lang="pt-BR" sz="2000" dirty="0"/>
              <a:t> Existe uma separação total de responsabilidades entre o cliente (a interface, como o app do garçom) e o servidor (o </a:t>
            </a:r>
            <a:r>
              <a:rPr lang="pt-BR" sz="2000" dirty="0" err="1"/>
              <a:t>backend</a:t>
            </a:r>
            <a:r>
              <a:rPr lang="pt-BR" sz="2000" dirty="0"/>
              <a:t> que armazena os dados). Eles são sistemas independentes que se comunicam através da rede.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1" dirty="0"/>
              <a:t>Aplicação no Nosso Projeto:</a:t>
            </a:r>
            <a:r>
              <a:rPr lang="pt-BR" sz="2000" dirty="0"/>
              <a:t> Nosso front-</a:t>
            </a:r>
            <a:r>
              <a:rPr lang="pt-BR" sz="2000" dirty="0" err="1"/>
              <a:t>end</a:t>
            </a:r>
            <a:r>
              <a:rPr lang="pt-BR" sz="2000" dirty="0"/>
              <a:t> (em </a:t>
            </a:r>
            <a:r>
              <a:rPr lang="pt-BR" sz="2000" dirty="0" err="1"/>
              <a:t>React</a:t>
            </a:r>
            <a:r>
              <a:rPr lang="pt-BR" sz="2000" dirty="0"/>
              <a:t>) é completamente desacoplado do </a:t>
            </a:r>
            <a:r>
              <a:rPr lang="pt-BR" sz="2000" dirty="0" err="1"/>
              <a:t>backend</a:t>
            </a:r>
            <a:r>
              <a:rPr lang="pt-BR" sz="2000" dirty="0"/>
              <a:t> (em Node.js). Eles poderiam rodar em máquinas diferentes independente um do outro. A única comunicação entre eles é através das requisições HTTP definidas pela API, garantindo que a lógica de interface e a de dados nunca se misturem.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/>
          </a:p>
          <a:p>
            <a:r>
              <a:rPr lang="pt-BR" sz="2000" b="1" dirty="0" err="1"/>
              <a:t>Stateless</a:t>
            </a:r>
            <a:r>
              <a:rPr lang="pt-BR" sz="2000" b="1" dirty="0"/>
              <a:t> (Sem Estado)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1" dirty="0"/>
              <a:t>O Conceito </a:t>
            </a:r>
            <a:r>
              <a:rPr lang="pt-BR" sz="2000" b="1" dirty="0" err="1"/>
              <a:t>RESTful</a:t>
            </a:r>
            <a:r>
              <a:rPr lang="pt-BR" sz="2000" b="1" dirty="0"/>
              <a:t>:</a:t>
            </a:r>
            <a:r>
              <a:rPr lang="pt-BR" sz="2000" dirty="0"/>
              <a:t> Cada requisição feita pelo cliente deve conter toda a informação necessária para o servidor entendê-la e processá-la. O servidor não armazena nenhuma informação de sessão do cliente entre as requisições.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1" dirty="0"/>
              <a:t>Aplicação no Nosso Projeto:</a:t>
            </a:r>
            <a:r>
              <a:rPr lang="pt-BR" sz="2000" dirty="0"/>
              <a:t> Nós implementamos isso perfeitamente usando </a:t>
            </a:r>
            <a:r>
              <a:rPr lang="pt-BR" sz="2000" b="1" dirty="0"/>
              <a:t>Tokens JWT</a:t>
            </a:r>
            <a:r>
              <a:rPr lang="pt-BR" sz="2000" dirty="0"/>
              <a:t>. Em vez de o servidor guardar uma "sessão" ativa, cada requisição para uma rota protegida envia o token no cabeçalho </a:t>
            </a:r>
            <a:r>
              <a:rPr lang="pt-BR" dirty="0" err="1"/>
              <a:t>Authorization</a:t>
            </a:r>
            <a:r>
              <a:rPr lang="pt-BR" sz="2000" dirty="0"/>
              <a:t>. O token é autossuficiente e contém toda a informação que o servidor precisa para saber quem é o usuário e quais são suas permissões.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/>
          </a:p>
          <a:p>
            <a:r>
              <a:rPr lang="pt-BR" sz="2000" b="1" dirty="0"/>
              <a:t>Comunicação Semântica:</a:t>
            </a:r>
            <a:r>
              <a:rPr lang="pt-BR" sz="20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A API utiliza verbos e códigos de status HTTP para comunicar a intenção e o resultado de cada operação de forma padronizada, as operações seguem os verbos </a:t>
            </a:r>
            <a:r>
              <a:rPr lang="pt-BR" dirty="0"/>
              <a:t>GET</a:t>
            </a:r>
            <a:r>
              <a:rPr lang="pt-BR" sz="2000" dirty="0"/>
              <a:t>, </a:t>
            </a:r>
            <a:r>
              <a:rPr lang="pt-BR" dirty="0"/>
              <a:t>POST</a:t>
            </a:r>
            <a:r>
              <a:rPr lang="pt-BR" sz="2000" dirty="0"/>
              <a:t>, </a:t>
            </a:r>
            <a:r>
              <a:rPr lang="pt-BR" dirty="0"/>
              <a:t>PATCH e PUT</a:t>
            </a:r>
            <a:r>
              <a:rPr lang="pt-BR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Crucialmente, o verbo </a:t>
            </a:r>
            <a:r>
              <a:rPr lang="pt-BR" b="1" dirty="0"/>
              <a:t>DELETE</a:t>
            </a:r>
            <a:r>
              <a:rPr lang="pt-BR" sz="2000" dirty="0"/>
              <a:t> é implementado como uma </a:t>
            </a:r>
            <a:r>
              <a:rPr lang="pt-BR" sz="2000" b="1" dirty="0"/>
              <a:t>Exclusão Lógica (Soft Delete)</a:t>
            </a:r>
            <a:r>
              <a:rPr lang="pt-BR" sz="2000" dirty="0"/>
              <a:t>. Em vez de apagar o registro, a API atualiza seu status para 'inativo'. Isso satisfaz a intenção do usuário (o recurso "desaparece") enquanto </a:t>
            </a:r>
            <a:r>
              <a:rPr lang="pt-BR" sz="2000" b="1" dirty="0"/>
              <a:t>preserva a integridade histórica dos dados</a:t>
            </a:r>
            <a:r>
              <a:rPr lang="pt-BR" sz="2000" dirty="0"/>
              <a:t> no </a:t>
            </a:r>
            <a:r>
              <a:rPr lang="pt-BR" sz="2000" dirty="0" err="1"/>
              <a:t>backend</a:t>
            </a:r>
            <a:r>
              <a:rPr lang="pt-BR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/>
          </a:p>
          <a:p>
            <a:endParaRPr lang="en-US" sz="1805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/>
            </a:r>
            <a:b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</a:b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0261097" y="2974448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893190" y="601977"/>
            <a:ext cx="4733728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BACKEND</a:t>
            </a:r>
          </a:p>
        </p:txBody>
      </p:sp>
      <p:sp>
        <p:nvSpPr>
          <p:cNvPr id="4" name="Freeform 4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893190" y="1621414"/>
            <a:ext cx="15972345" cy="7956348"/>
            <a:chOff x="0" y="0"/>
            <a:chExt cx="4206708" cy="209549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06708" cy="2095499"/>
            </a:xfrm>
            <a:custGeom>
              <a:avLst/>
              <a:gdLst/>
              <a:ahLst/>
              <a:cxnLst/>
              <a:rect l="l" t="t" r="r" b="b"/>
              <a:pathLst>
                <a:path w="4206708" h="2095499">
                  <a:moveTo>
                    <a:pt x="10179" y="0"/>
                  </a:moveTo>
                  <a:lnTo>
                    <a:pt x="4196529" y="0"/>
                  </a:lnTo>
                  <a:cubicBezTo>
                    <a:pt x="4202151" y="0"/>
                    <a:pt x="4206708" y="4557"/>
                    <a:pt x="4206708" y="10179"/>
                  </a:cubicBezTo>
                  <a:lnTo>
                    <a:pt x="4206708" y="2085320"/>
                  </a:lnTo>
                  <a:cubicBezTo>
                    <a:pt x="4206708" y="2088020"/>
                    <a:pt x="4205636" y="2090609"/>
                    <a:pt x="4203727" y="2092518"/>
                  </a:cubicBezTo>
                  <a:cubicBezTo>
                    <a:pt x="4201818" y="2094427"/>
                    <a:pt x="4199229" y="2095499"/>
                    <a:pt x="4196529" y="2095499"/>
                  </a:cubicBezTo>
                  <a:lnTo>
                    <a:pt x="10179" y="2095499"/>
                  </a:lnTo>
                  <a:cubicBezTo>
                    <a:pt x="4557" y="2095499"/>
                    <a:pt x="0" y="2090942"/>
                    <a:pt x="0" y="2085320"/>
                  </a:cubicBezTo>
                  <a:lnTo>
                    <a:pt x="0" y="10179"/>
                  </a:lnTo>
                  <a:cubicBezTo>
                    <a:pt x="0" y="4557"/>
                    <a:pt x="4557" y="0"/>
                    <a:pt x="10179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95250"/>
              <a:ext cx="4206708" cy="21907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135300" y="1805951"/>
            <a:ext cx="14363166" cy="7355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8"/>
              </a:lnSpc>
            </a:pPr>
            <a:r>
              <a:rPr lang="en-US" sz="1805" b="1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Segurança</a:t>
            </a:r>
            <a:r>
              <a:rPr lang="en-US" sz="1805" b="1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 e </a:t>
            </a:r>
            <a:r>
              <a:rPr lang="en-US" sz="1805" b="1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Interatividade</a:t>
            </a:r>
            <a:r>
              <a:rPr lang="en-US" sz="1805" b="1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 </a:t>
            </a:r>
            <a:r>
              <a:rPr lang="en-US" sz="1805" b="1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em</a:t>
            </a:r>
            <a:r>
              <a:rPr lang="en-US" sz="1805" b="1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 Tempo Real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Arquitetura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Segurança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por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Camadas</a:t>
            </a: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89878" lvl="1" indent="-194939" algn="l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Autenticação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: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Gerenciada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por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um middleware central que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valida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tokens JWT,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garantindo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que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apenas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usuários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autenticados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acessem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recursos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protegidos</a:t>
            </a: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89878" lvl="1" indent="-194939" algn="l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Autorização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: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Controlada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por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um middleware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verificação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cargos (roles), que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confere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permissões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granulares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ações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críticas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(ex: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apenas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gerentes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podem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acessar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rotas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financeiras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)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89878" lvl="1" indent="-194939" algn="l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Sistema de Login Duplo: Um login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adaptativo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que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exige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Senha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Gerentes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(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alta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segurança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contas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privilegiadas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) e PIN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Funcionários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(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agilidade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operações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no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salão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)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89878" lvl="1" indent="-194939" algn="l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Prevenção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Vulnerabilidades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: 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lógica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atualização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dados filtra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explicitamente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campos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permitidos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prevenindo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vulnerabilidade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segurança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conhecida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como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Mass Assignment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b="1" u="none" strike="noStrike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Comunicação</a:t>
            </a:r>
            <a:r>
              <a:rPr lang="en-US" sz="1805" b="1" u="none" strike="noStrike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 </a:t>
            </a:r>
            <a:r>
              <a:rPr lang="en-US" sz="1805" b="1" u="none" strike="noStrike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Reativa</a:t>
            </a:r>
            <a:r>
              <a:rPr lang="en-US" sz="1805" b="1" u="none" strike="noStrike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 com </a:t>
            </a:r>
            <a:r>
              <a:rPr lang="en-US" sz="1805" b="1" u="none" strike="noStrike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WebSockets</a:t>
            </a:r>
            <a:endParaRPr lang="en-US" sz="1805" b="1" u="none" strike="noStrike" dirty="0">
              <a:solidFill>
                <a:schemeClr val="bg1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389878" lvl="1" indent="-194939" algn="l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Utiliza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uma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conexão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persistente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para que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servidor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"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empurre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" (push)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informações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aplicativos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tempo real,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eliminando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necessidade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atualizações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manuais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atrasos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na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comunicação</a:t>
            </a: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89878" lvl="1" indent="-194939" algn="l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Canais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Comunicação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: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sistema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utiliza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tanto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canais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públicos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(broadcast),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notificar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todos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garçons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sobre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um novo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chamado</a:t>
            </a: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89878" lvl="1" indent="-194939" algn="l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Canais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Privados: Quanto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canais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direcionados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notificar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um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garçom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específico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que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seu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pedido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está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pronto,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otimizando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fluxo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trabalho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reduzindo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ruído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informacional</a:t>
            </a: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1455</Words>
  <Application>Microsoft Office PowerPoint</Application>
  <PresentationFormat>Personalizar</PresentationFormat>
  <Paragraphs>120</Paragraphs>
  <Slides>16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3" baseType="lpstr">
      <vt:lpstr>Agrandir</vt:lpstr>
      <vt:lpstr>Agrandir Grand Heavy</vt:lpstr>
      <vt:lpstr>Agrandir Bold</vt:lpstr>
      <vt:lpstr>Arial</vt:lpstr>
      <vt:lpstr>Calibri</vt:lpstr>
      <vt:lpstr>Palm Club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ClickServe</dc:title>
  <cp:lastModifiedBy>THIAGO CUNHA ARCHETE SILVA</cp:lastModifiedBy>
  <cp:revision>5</cp:revision>
  <dcterms:created xsi:type="dcterms:W3CDTF">2006-08-16T00:00:00Z</dcterms:created>
  <dcterms:modified xsi:type="dcterms:W3CDTF">2025-09-25T22:43:06Z</dcterms:modified>
  <dc:identifier>DAGz2IBe-X8</dc:identifier>
</cp:coreProperties>
</file>

<file path=docProps/thumbnail.jpeg>
</file>